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omments/modernComment_144_30AD34BF.xml" ContentType="application/vnd.ms-powerpoint.comment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1"/>
  </p:notesMasterIdLst>
  <p:sldIdLst>
    <p:sldId id="257" r:id="rId2"/>
    <p:sldId id="465" r:id="rId3"/>
    <p:sldId id="466" r:id="rId4"/>
    <p:sldId id="371" r:id="rId5"/>
    <p:sldId id="348" r:id="rId6"/>
    <p:sldId id="463" r:id="rId7"/>
    <p:sldId id="464" r:id="rId8"/>
    <p:sldId id="415" r:id="rId9"/>
    <p:sldId id="482" r:id="rId10"/>
    <p:sldId id="416" r:id="rId11"/>
    <p:sldId id="407" r:id="rId12"/>
    <p:sldId id="469" r:id="rId13"/>
    <p:sldId id="470" r:id="rId14"/>
    <p:sldId id="282" r:id="rId15"/>
    <p:sldId id="471" r:id="rId16"/>
    <p:sldId id="472" r:id="rId17"/>
    <p:sldId id="405" r:id="rId18"/>
    <p:sldId id="473" r:id="rId19"/>
    <p:sldId id="468" r:id="rId20"/>
    <p:sldId id="420" r:id="rId21"/>
    <p:sldId id="406" r:id="rId22"/>
    <p:sldId id="422" r:id="rId23"/>
    <p:sldId id="474" r:id="rId24"/>
    <p:sldId id="260" r:id="rId25"/>
    <p:sldId id="261" r:id="rId26"/>
    <p:sldId id="262" r:id="rId27"/>
    <p:sldId id="263" r:id="rId28"/>
    <p:sldId id="264" r:id="rId29"/>
    <p:sldId id="365" r:id="rId30"/>
    <p:sldId id="366" r:id="rId31"/>
    <p:sldId id="367" r:id="rId32"/>
    <p:sldId id="265" r:id="rId33"/>
    <p:sldId id="280" r:id="rId34"/>
    <p:sldId id="277" r:id="rId35"/>
    <p:sldId id="283" r:id="rId36"/>
    <p:sldId id="357" r:id="rId37"/>
    <p:sldId id="284" r:id="rId38"/>
    <p:sldId id="285" r:id="rId39"/>
    <p:sldId id="286" r:id="rId40"/>
    <p:sldId id="287" r:id="rId41"/>
    <p:sldId id="334" r:id="rId42"/>
    <p:sldId id="335" r:id="rId43"/>
    <p:sldId id="338" r:id="rId44"/>
    <p:sldId id="337" r:id="rId45"/>
    <p:sldId id="290" r:id="rId46"/>
    <p:sldId id="339" r:id="rId47"/>
    <p:sldId id="340" r:id="rId48"/>
    <p:sldId id="341" r:id="rId49"/>
    <p:sldId id="342" r:id="rId50"/>
    <p:sldId id="359" r:id="rId51"/>
    <p:sldId id="360" r:id="rId52"/>
    <p:sldId id="448" r:id="rId53"/>
    <p:sldId id="440" r:id="rId54"/>
    <p:sldId id="441" r:id="rId55"/>
    <p:sldId id="439" r:id="rId56"/>
    <p:sldId id="436" r:id="rId57"/>
    <p:sldId id="442" r:id="rId58"/>
    <p:sldId id="451" r:id="rId59"/>
    <p:sldId id="476" r:id="rId60"/>
    <p:sldId id="475" r:id="rId61"/>
    <p:sldId id="445" r:id="rId62"/>
    <p:sldId id="460" r:id="rId63"/>
    <p:sldId id="461" r:id="rId64"/>
    <p:sldId id="462" r:id="rId65"/>
    <p:sldId id="467" r:id="rId66"/>
    <p:sldId id="291" r:id="rId67"/>
    <p:sldId id="292" r:id="rId68"/>
    <p:sldId id="351" r:id="rId69"/>
    <p:sldId id="330" r:id="rId70"/>
    <p:sldId id="331" r:id="rId71"/>
    <p:sldId id="332" r:id="rId72"/>
    <p:sldId id="353" r:id="rId73"/>
    <p:sldId id="354" r:id="rId74"/>
    <p:sldId id="355" r:id="rId75"/>
    <p:sldId id="333" r:id="rId76"/>
    <p:sldId id="298" r:id="rId77"/>
    <p:sldId id="299" r:id="rId78"/>
    <p:sldId id="300" r:id="rId79"/>
    <p:sldId id="352" r:id="rId80"/>
    <p:sldId id="313" r:id="rId81"/>
    <p:sldId id="301" r:id="rId82"/>
    <p:sldId id="302" r:id="rId83"/>
    <p:sldId id="308" r:id="rId84"/>
    <p:sldId id="346" r:id="rId85"/>
    <p:sldId id="314" r:id="rId86"/>
    <p:sldId id="316" r:id="rId87"/>
    <p:sldId id="319" r:id="rId88"/>
    <p:sldId id="361" r:id="rId89"/>
    <p:sldId id="270" r:id="rId90"/>
    <p:sldId id="364" r:id="rId91"/>
    <p:sldId id="317" r:id="rId92"/>
    <p:sldId id="324" r:id="rId93"/>
    <p:sldId id="320" r:id="rId94"/>
    <p:sldId id="321" r:id="rId95"/>
    <p:sldId id="268" r:id="rId96"/>
    <p:sldId id="329" r:id="rId97"/>
    <p:sldId id="457" r:id="rId98"/>
    <p:sldId id="458" r:id="rId99"/>
    <p:sldId id="478" r:id="rId100"/>
    <p:sldId id="479" r:id="rId101"/>
    <p:sldId id="480" r:id="rId102"/>
    <p:sldId id="477" r:id="rId103"/>
    <p:sldId id="459" r:id="rId104"/>
    <p:sldId id="481" r:id="rId105"/>
    <p:sldId id="325" r:id="rId106"/>
    <p:sldId id="368" r:id="rId107"/>
    <p:sldId id="275" r:id="rId108"/>
    <p:sldId id="350" r:id="rId109"/>
    <p:sldId id="311" r:id="rId110"/>
  </p:sldIdLst>
  <p:sldSz cx="18288000" cy="10287000"/>
  <p:notesSz cx="6858000" cy="9144000"/>
  <p:embeddedFontLst>
    <p:embeddedFont>
      <p:font typeface="Calibri" panose="020F0502020204030204" pitchFamily="34" charset="0"/>
      <p:regular r:id="rId112"/>
      <p:bold r:id="rId113"/>
      <p:italic r:id="rId114"/>
      <p:boldItalic r:id="rId115"/>
    </p:embeddedFont>
    <p:embeddedFont>
      <p:font typeface="Consolas" panose="020B0609020204030204" pitchFamily="49" charset="0"/>
      <p:regular r:id="rId116"/>
      <p:bold r:id="rId117"/>
      <p:italic r:id="rId118"/>
      <p:boldItalic r:id="rId119"/>
    </p:embeddedFont>
    <p:embeddedFont>
      <p:font typeface="Gidole" panose="020B0604020202020204" charset="0"/>
      <p:regular r:id="rId120"/>
    </p:embeddedFont>
    <p:embeddedFont>
      <p:font typeface="Impact" panose="020B0806030902050204" pitchFamily="34" charset="0"/>
      <p:regular r:id="rId121"/>
    </p:embeddedFont>
    <p:embeddedFont>
      <p:font typeface="League Spartan" panose="020B0604020202020204" charset="0"/>
      <p:regular r:id="rId122"/>
    </p:embeddedFont>
    <p:embeddedFont>
      <p:font typeface="Open Sans Extra Bold" panose="020B0604020202020204" charset="0"/>
      <p:regular r:id="rId123"/>
    </p:embeddedFont>
    <p:embeddedFont>
      <p:font typeface="Plus Jakarta Sans" panose="020B0604020202020204" charset="0"/>
      <p:regular r:id="rId124"/>
      <p:bold r:id="rId125"/>
      <p:italic r:id="rId126"/>
      <p:boldItalic r:id="rId127"/>
    </p:embeddedFont>
    <p:embeddedFont>
      <p:font typeface="Roboto" panose="02000000000000000000" pitchFamily="2" charset="0"/>
      <p:regular r:id="rId128"/>
      <p:bold r:id="rId129"/>
      <p:italic r:id="rId130"/>
      <p:boldItalic r:id="rId131"/>
    </p:embeddedFont>
    <p:embeddedFont>
      <p:font typeface="Roboto Mono" panose="00000009000000000000" pitchFamily="49" charset="0"/>
      <p:regular r:id="rId132"/>
      <p:bold r:id="rId133"/>
      <p:italic r:id="rId134"/>
      <p:boldItalic r:id="rId1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7"/>
            <p14:sldId id="465"/>
            <p14:sldId id="466"/>
            <p14:sldId id="371"/>
            <p14:sldId id="348"/>
            <p14:sldId id="463"/>
            <p14:sldId id="464"/>
            <p14:sldId id="415"/>
            <p14:sldId id="482"/>
            <p14:sldId id="416"/>
            <p14:sldId id="407"/>
            <p14:sldId id="469"/>
            <p14:sldId id="470"/>
            <p14:sldId id="282"/>
            <p14:sldId id="471"/>
            <p14:sldId id="472"/>
            <p14:sldId id="405"/>
            <p14:sldId id="473"/>
            <p14:sldId id="468"/>
            <p14:sldId id="420"/>
            <p14:sldId id="406"/>
            <p14:sldId id="422"/>
            <p14:sldId id="474"/>
          </p14:sldIdLst>
        </p14:section>
        <p14:section name="1. EDA in Excel" id="{D36BEA4A-749A-4790-8EF2-7F0913049DA3}">
          <p14:sldIdLst>
            <p14:sldId id="260"/>
            <p14:sldId id="261"/>
            <p14:sldId id="262"/>
            <p14:sldId id="263"/>
            <p14:sldId id="264"/>
            <p14:sldId id="365"/>
            <p14:sldId id="366"/>
            <p14:sldId id="367"/>
            <p14:sldId id="265"/>
            <p14:sldId id="280"/>
            <p14:sldId id="277"/>
            <p14:sldId id="283"/>
            <p14:sldId id="357"/>
            <p14:sldId id="284"/>
            <p14:sldId id="285"/>
            <p14:sldId id="286"/>
            <p14:sldId id="287"/>
            <p14:sldId id="334"/>
            <p14:sldId id="335"/>
            <p14:sldId id="338"/>
            <p14:sldId id="337"/>
            <p14:sldId id="290"/>
            <p14:sldId id="339"/>
            <p14:sldId id="340"/>
            <p14:sldId id="341"/>
            <p14:sldId id="342"/>
            <p14:sldId id="359"/>
            <p14:sldId id="360"/>
            <p14:sldId id="448"/>
            <p14:sldId id="440"/>
            <p14:sldId id="441"/>
            <p14:sldId id="439"/>
            <p14:sldId id="436"/>
            <p14:sldId id="442"/>
            <p14:sldId id="451"/>
            <p14:sldId id="476"/>
            <p14:sldId id="475"/>
            <p14:sldId id="445"/>
            <p14:sldId id="460"/>
            <p14:sldId id="461"/>
            <p14:sldId id="462"/>
            <p14:sldId id="467"/>
            <p14:sldId id="291"/>
            <p14:sldId id="292"/>
            <p14:sldId id="351"/>
            <p14:sldId id="330"/>
            <p14:sldId id="331"/>
            <p14:sldId id="332"/>
            <p14:sldId id="353"/>
            <p14:sldId id="354"/>
            <p14:sldId id="355"/>
            <p14:sldId id="333"/>
          </p14:sldIdLst>
        </p14:section>
        <p14:section name="2. Foundations of Inferential Statistics" id="{3CCE065B-7A43-4046-B801-1DF590334418}">
          <p14:sldIdLst>
            <p14:sldId id="298"/>
            <p14:sldId id="299"/>
            <p14:sldId id="300"/>
            <p14:sldId id="352"/>
            <p14:sldId id="313"/>
            <p14:sldId id="301"/>
            <p14:sldId id="302"/>
            <p14:sldId id="308"/>
            <p14:sldId id="346"/>
            <p14:sldId id="314"/>
          </p14:sldIdLst>
        </p14:section>
        <p14:section name="3. t-tests for business impact" id="{4A105B42-97ED-4D16-9FCD-B81D11DB0110}">
          <p14:sldIdLst>
            <p14:sldId id="316"/>
            <p14:sldId id="319"/>
            <p14:sldId id="361"/>
            <p14:sldId id="270"/>
            <p14:sldId id="364"/>
            <p14:sldId id="317"/>
            <p14:sldId id="324"/>
            <p14:sldId id="320"/>
            <p14:sldId id="321"/>
            <p14:sldId id="268"/>
            <p14:sldId id="329"/>
            <p14:sldId id="457"/>
            <p14:sldId id="458"/>
            <p14:sldId id="478"/>
            <p14:sldId id="479"/>
            <p14:sldId id="480"/>
            <p14:sldId id="477"/>
            <p14:sldId id="459"/>
            <p14:sldId id="481"/>
          </p14:sldIdLst>
        </p14:section>
        <p14:section name="4. Conclusion" id="{A4138F31-BD73-4858-9C6C-68D5E4BFA6DB}">
          <p14:sldIdLst>
            <p14:sldId id="325"/>
            <p14:sldId id="368"/>
            <p14:sldId id="275"/>
            <p14:sldId id="350"/>
            <p14:sldId id="3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684158-E8C8-9BE0-21EB-718D906F94A5}" name="George Mount" initials="GM" userId="S::george@stringfestanalytics.com::22d0b802-afc6-4b8f-ba57-7a855d9692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9"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8463" autoAdjust="0"/>
  </p:normalViewPr>
  <p:slideViewPr>
    <p:cSldViewPr>
      <p:cViewPr varScale="1">
        <p:scale>
          <a:sx n="39" d="100"/>
          <a:sy n="39" d="100"/>
        </p:scale>
        <p:origin x="1335" y="15"/>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6.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2.fntdata"/><Relationship Id="rId128" Type="http://schemas.openxmlformats.org/officeDocument/2006/relationships/font" Target="fonts/font1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fntdata"/><Relationship Id="rId118" Type="http://schemas.openxmlformats.org/officeDocument/2006/relationships/font" Target="fonts/font7.fntdata"/><Relationship Id="rId134" Type="http://schemas.openxmlformats.org/officeDocument/2006/relationships/font" Target="fonts/font23.fntdata"/><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3.fntdata"/><Relationship Id="rId129" Type="http://schemas.openxmlformats.org/officeDocument/2006/relationships/font" Target="fonts/font1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3.fntdata"/><Relationship Id="rId119" Type="http://schemas.openxmlformats.org/officeDocument/2006/relationships/font" Target="fonts/font8.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9.fntdata"/><Relationship Id="rId135" Type="http://schemas.openxmlformats.org/officeDocument/2006/relationships/font" Target="fonts/font2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9.fntdata"/><Relationship Id="rId125" Type="http://schemas.openxmlformats.org/officeDocument/2006/relationships/font" Target="fonts/font14.fntdata"/><Relationship Id="rId141" Type="http://schemas.microsoft.com/office/2018/10/relationships/authors" Targe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4.fntdata"/><Relationship Id="rId131" Type="http://schemas.openxmlformats.org/officeDocument/2006/relationships/font" Target="fonts/font20.fntdata"/><Relationship Id="rId136"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5.fntdata"/><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32" Type="http://schemas.openxmlformats.org/officeDocument/2006/relationships/font" Target="fonts/font2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font" Target="fonts/font1.fntdata"/><Relationship Id="rId133" Type="http://schemas.openxmlformats.org/officeDocument/2006/relationships/font" Target="fonts/font22.fntdata"/><Relationship Id="rId16" Type="http://schemas.openxmlformats.org/officeDocument/2006/relationships/slide" Target="slides/slide15.xml"/></Relationships>
</file>

<file path=ppt/comments/modernComment_144_30AD34BF.xml><?xml version="1.0" encoding="utf-8"?>
<p188:cmLst xmlns:a="http://schemas.openxmlformats.org/drawingml/2006/main" xmlns:r="http://schemas.openxmlformats.org/officeDocument/2006/relationships" xmlns:p188="http://schemas.microsoft.com/office/powerpoint/2018/8/main">
  <p188:cm id="{2501B184-E294-483D-BA4D-2A53E865BB19}" authorId="{A7684158-E8C8-9BE0-21EB-718D906F94A5}" created="2022-11-25T18:36:11.992">
    <ac:txMkLst xmlns:ac="http://schemas.microsoft.com/office/drawing/2013/main/command">
      <pc:docMk xmlns:pc="http://schemas.microsoft.com/office/powerpoint/2013/main/command"/>
      <pc:sldMk xmlns:pc="http://schemas.microsoft.com/office/powerpoint/2013/main/command" cId="816657599" sldId="324"/>
      <ac:spMk id="10" creationId="{00000000-0000-0000-0000-000000000000}"/>
      <ac:txMk cp="23" len="90">
        <ac:context len="114" hash="2910711416"/>
      </ac:txMk>
    </ac:txMkLst>
    <p188:pos x="9731438" y="739045"/>
    <p188:txBody>
      <a:bodyPr/>
      <a:lstStyle/>
      <a:p>
        <a:r>
          <a:rPr lang="en-US"/>
          <a:t>This might be good for a reusable function!</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D6E8332-894C-498D-BE66-A552C178D0F2}">
      <dgm:prSet phldrT="[Text]" custT="1"/>
      <dgm:spPr/>
      <dgm:t>
        <a:bodyPr/>
        <a:lstStyle/>
        <a:p>
          <a:r>
            <a:rPr lang="en-US" sz="2400" b="1" dirty="0">
              <a:latin typeface="Gidole" panose="020B0604020202020204" charset="0"/>
            </a:rPr>
            <a:t>Variable</a:t>
          </a:r>
        </a:p>
      </dgm:t>
    </dgm:pt>
    <dgm:pt modelId="{E22DE74D-9F5D-4977-AFEF-ED93FEF2DC03}" type="parTrans" cxnId="{3C25439A-8DBA-449E-9A35-4EB712A65639}">
      <dgm:prSet/>
      <dgm:spPr/>
      <dgm:t>
        <a:bodyPr/>
        <a:lstStyle/>
        <a:p>
          <a:endParaRPr lang="en-US" b="1"/>
        </a:p>
      </dgm:t>
    </dgm:pt>
    <dgm:pt modelId="{E37E3425-5DA6-44CF-9592-6E6BB438E4D4}" type="sibTrans" cxnId="{3C25439A-8DBA-449E-9A35-4EB712A65639}">
      <dgm:prSet/>
      <dgm:spPr/>
      <dgm:t>
        <a:bodyPr/>
        <a:lstStyle/>
        <a:p>
          <a:endParaRPr lang="en-US" b="1"/>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DD3AFE16-7BB6-48DB-A5E8-E69618E9AFAA}" type="pres">
      <dgm:prSet presAssocID="{7D6E8332-894C-498D-BE66-A552C178D0F2}" presName="hierRoot1" presStyleCnt="0"/>
      <dgm:spPr/>
    </dgm:pt>
    <dgm:pt modelId="{43ED4F05-066E-4F03-BC28-D56FC9E1D425}" type="pres">
      <dgm:prSet presAssocID="{7D6E8332-894C-498D-BE66-A552C178D0F2}" presName="composite" presStyleCnt="0"/>
      <dgm:spPr/>
    </dgm:pt>
    <dgm:pt modelId="{1009AA9B-3FE2-4564-9EEB-23FC00AE6337}" type="pres">
      <dgm:prSet presAssocID="{7D6E8332-894C-498D-BE66-A552C178D0F2}" presName="image" presStyleLbl="node0" presStyleIdx="0" presStyleCnt="1"/>
      <dgm:spPr>
        <a:solidFill>
          <a:srgbClr val="CF3338"/>
        </a:solidFill>
      </dgm:spPr>
    </dgm:pt>
    <dgm:pt modelId="{20C9798A-B1DC-479F-9C7D-3750A9A28E41}" type="pres">
      <dgm:prSet presAssocID="{7D6E8332-894C-498D-BE66-A552C178D0F2}" presName="text" presStyleLbl="revTx" presStyleIdx="0" presStyleCnt="8">
        <dgm:presLayoutVars>
          <dgm:chPref val="3"/>
        </dgm:presLayoutVars>
      </dgm:prSet>
      <dgm:spPr/>
    </dgm:pt>
    <dgm:pt modelId="{1773EC32-616B-4C62-94D8-20C982BBEBDA}" type="pres">
      <dgm:prSet presAssocID="{7D6E8332-894C-498D-BE66-A552C178D0F2}" presName="hierChild2" presStyleCnt="0"/>
      <dgm:spPr/>
    </dgm:pt>
    <dgm:pt modelId="{87AAB2B1-5E1E-42B1-9615-E51F67470DB5}" type="pres">
      <dgm:prSet presAssocID="{942A7EA2-A3C0-405A-8B5A-7686B873A54F}" presName="Name10" presStyleLbl="parChTrans1D2" presStyleIdx="0" presStyleCnt="2"/>
      <dgm:spPr/>
    </dgm:pt>
    <dgm:pt modelId="{B880D4C6-4474-4950-BE6D-AAAE8A027B7E}" type="pres">
      <dgm:prSet presAssocID="{1C60E7D1-5A27-44F2-8AEB-B3A99780C8F4}" presName="hierRoot2" presStyleCnt="0"/>
      <dgm:spPr/>
    </dgm:pt>
    <dgm:pt modelId="{6DC7F60E-D4EE-450C-9B32-715A54F355DC}" type="pres">
      <dgm:prSet presAssocID="{1C60E7D1-5A27-44F2-8AEB-B3A99780C8F4}" presName="composite2" presStyleCnt="0"/>
      <dgm:spPr/>
    </dgm:pt>
    <dgm:pt modelId="{0EC82F2C-CA1B-4A34-AF62-64A49F0907A9}" type="pres">
      <dgm:prSet presAssocID="{1C60E7D1-5A27-44F2-8AEB-B3A99780C8F4}" presName="image2" presStyleLbl="node2" presStyleIdx="0" presStyleCnt="2"/>
      <dgm:spPr>
        <a:solidFill>
          <a:srgbClr val="CF3338"/>
        </a:solidFill>
      </dgm:spPr>
    </dgm:pt>
    <dgm:pt modelId="{A5450CFF-36D0-4CC0-850F-D5440B1D6428}" type="pres">
      <dgm:prSet presAssocID="{1C60E7D1-5A27-44F2-8AEB-B3A99780C8F4}" presName="text2" presStyleLbl="revTx" presStyleIdx="1" presStyleCnt="8">
        <dgm:presLayoutVars>
          <dgm:chPref val="3"/>
        </dgm:presLayoutVars>
      </dgm:prSet>
      <dgm:spPr/>
    </dgm:pt>
    <dgm:pt modelId="{39AFAC78-4C12-4417-B7AD-8F6E43A68236}" type="pres">
      <dgm:prSet presAssocID="{1C60E7D1-5A27-44F2-8AEB-B3A99780C8F4}" presName="hierChild3" presStyleCnt="0"/>
      <dgm:spPr/>
    </dgm:pt>
    <dgm:pt modelId="{DD48BDD3-FCF7-489F-9C6C-D974DAC24DC1}" type="pres">
      <dgm:prSet presAssocID="{D13CE648-3EEA-4F27-8B9C-E4324A244E0A}" presName="Name17" presStyleLbl="parChTrans1D3" presStyleIdx="0" presStyleCnt="5"/>
      <dgm:spPr/>
    </dgm:pt>
    <dgm:pt modelId="{D686DBDD-2DB6-4CB1-91B0-D630F8977E94}" type="pres">
      <dgm:prSet presAssocID="{7D130B0C-DE52-40B7-A466-0D620F0D6839}" presName="hierRoot3" presStyleCnt="0"/>
      <dgm:spPr/>
    </dgm:pt>
    <dgm:pt modelId="{983786A4-B326-47F2-9518-AAAFE7D53BFA}" type="pres">
      <dgm:prSet presAssocID="{7D130B0C-DE52-40B7-A466-0D620F0D6839}" presName="composite3" presStyleCnt="0"/>
      <dgm:spPr/>
    </dgm:pt>
    <dgm:pt modelId="{C1CF1683-1A9D-4D43-9406-72AFC8B9CC57}" type="pres">
      <dgm:prSet presAssocID="{7D130B0C-DE52-40B7-A466-0D620F0D6839}" presName="image3" presStyleLbl="node3" presStyleIdx="0" presStyleCnt="5"/>
      <dgm:spPr>
        <a:solidFill>
          <a:srgbClr val="CF3338"/>
        </a:solidFill>
      </dgm:spPr>
    </dgm:pt>
    <dgm:pt modelId="{A633EF57-7E8E-47CB-BCCD-198B0450C484}" type="pres">
      <dgm:prSet presAssocID="{7D130B0C-DE52-40B7-A466-0D620F0D6839}" presName="text3" presStyleLbl="revTx" presStyleIdx="2" presStyleCnt="8">
        <dgm:presLayoutVars>
          <dgm:chPref val="3"/>
        </dgm:presLayoutVars>
      </dgm:prSet>
      <dgm:spPr/>
    </dgm:pt>
    <dgm:pt modelId="{E9050D52-A09A-46A2-A662-DD988474C427}" type="pres">
      <dgm:prSet presAssocID="{7D130B0C-DE52-40B7-A466-0D620F0D6839}" presName="hierChild4" presStyleCnt="0"/>
      <dgm:spPr/>
    </dgm:pt>
    <dgm:pt modelId="{3C69A431-98CC-46BB-929E-D0E8031216C0}" type="pres">
      <dgm:prSet presAssocID="{06DAEF35-E9FB-4835-8D30-F22CB478997D}" presName="Name17" presStyleLbl="parChTrans1D3" presStyleIdx="1" presStyleCnt="5"/>
      <dgm:spPr/>
    </dgm:pt>
    <dgm:pt modelId="{CC742985-7923-42F6-9A71-09B28F796C8F}" type="pres">
      <dgm:prSet presAssocID="{DFE5E4D9-736A-413B-931A-494917B80B74}" presName="hierRoot3" presStyleCnt="0"/>
      <dgm:spPr/>
    </dgm:pt>
    <dgm:pt modelId="{430E7E1E-61DA-4D66-A6EA-D19D17ABA30D}" type="pres">
      <dgm:prSet presAssocID="{DFE5E4D9-736A-413B-931A-494917B80B74}" presName="composite3" presStyleCnt="0"/>
      <dgm:spPr/>
    </dgm:pt>
    <dgm:pt modelId="{75BE8E6F-2998-418F-AA21-610C3926C412}" type="pres">
      <dgm:prSet presAssocID="{DFE5E4D9-736A-413B-931A-494917B80B74}" presName="image3" presStyleLbl="node3" presStyleIdx="1" presStyleCnt="5"/>
      <dgm:spPr>
        <a:solidFill>
          <a:srgbClr val="CF3338"/>
        </a:solidFill>
      </dgm:spPr>
    </dgm:pt>
    <dgm:pt modelId="{B038DDFE-611D-40FB-BA13-F4D8F47376B4}" type="pres">
      <dgm:prSet presAssocID="{DFE5E4D9-736A-413B-931A-494917B80B74}" presName="text3" presStyleLbl="revTx" presStyleIdx="3" presStyleCnt="8">
        <dgm:presLayoutVars>
          <dgm:chPref val="3"/>
        </dgm:presLayoutVars>
      </dgm:prSet>
      <dgm:spPr/>
    </dgm:pt>
    <dgm:pt modelId="{40F964E4-8630-484D-95DA-4DD70879E592}" type="pres">
      <dgm:prSet presAssocID="{DFE5E4D9-736A-413B-931A-494917B80B74}" presName="hierChild4" presStyleCnt="0"/>
      <dgm:spPr/>
    </dgm:pt>
    <dgm:pt modelId="{AB86BE53-D5ED-41C9-A375-C077D0DDCA63}" type="pres">
      <dgm:prSet presAssocID="{9108D7F2-B99F-470A-9CD7-5ED5E0E0F56F}" presName="Name17" presStyleLbl="parChTrans1D3" presStyleIdx="2" presStyleCnt="5"/>
      <dgm:spPr/>
    </dgm:pt>
    <dgm:pt modelId="{91D8E3A7-500F-4710-9896-47550FE5ABDA}" type="pres">
      <dgm:prSet presAssocID="{95676DD3-9B70-4AAC-B17A-81761AFA61E2}" presName="hierRoot3" presStyleCnt="0"/>
      <dgm:spPr/>
    </dgm:pt>
    <dgm:pt modelId="{10B9FC02-61E8-4FD9-A284-9FB3F7148F92}" type="pres">
      <dgm:prSet presAssocID="{95676DD3-9B70-4AAC-B17A-81761AFA61E2}" presName="composite3" presStyleCnt="0"/>
      <dgm:spPr/>
    </dgm:pt>
    <dgm:pt modelId="{A97A5EC9-C14B-445C-BAC2-BDF992A5A4A0}" type="pres">
      <dgm:prSet presAssocID="{95676DD3-9B70-4AAC-B17A-81761AFA61E2}" presName="image3" presStyleLbl="node3" presStyleIdx="2" presStyleCnt="5"/>
      <dgm:spPr>
        <a:solidFill>
          <a:srgbClr val="CF3338"/>
        </a:solidFill>
      </dgm:spPr>
    </dgm:pt>
    <dgm:pt modelId="{6A47B8B8-BC79-482B-A529-8F0E9D2E7792}" type="pres">
      <dgm:prSet presAssocID="{95676DD3-9B70-4AAC-B17A-81761AFA61E2}" presName="text3" presStyleLbl="revTx" presStyleIdx="4" presStyleCnt="8">
        <dgm:presLayoutVars>
          <dgm:chPref val="3"/>
        </dgm:presLayoutVars>
      </dgm:prSet>
      <dgm:spPr/>
    </dgm:pt>
    <dgm:pt modelId="{256A125F-027F-4580-88E0-E4AD0F5707E9}" type="pres">
      <dgm:prSet presAssocID="{95676DD3-9B70-4AAC-B17A-81761AFA61E2}" presName="hierChild4" presStyleCnt="0"/>
      <dgm:spPr/>
    </dgm:pt>
    <dgm:pt modelId="{01681AD4-BC66-4B90-8F1C-9E59014C1CAF}" type="pres">
      <dgm:prSet presAssocID="{1B492B0F-D181-4B65-8955-1B4D5BE8DDAD}" presName="Name10" presStyleLbl="parChTrans1D2" presStyleIdx="1" presStyleCnt="2"/>
      <dgm:spPr/>
    </dgm:pt>
    <dgm:pt modelId="{34C43FA0-0E55-44D3-AC37-492CF630DAD3}" type="pres">
      <dgm:prSet presAssocID="{A405BD51-7647-45AF-8E20-21C93FFC951B}" presName="hierRoot2" presStyleCnt="0"/>
      <dgm:spPr/>
    </dgm:pt>
    <dgm:pt modelId="{7292A907-1A5E-4678-A37C-6992941AFEFA}" type="pres">
      <dgm:prSet presAssocID="{A405BD51-7647-45AF-8E20-21C93FFC951B}" presName="composite2" presStyleCnt="0"/>
      <dgm:spPr/>
    </dgm:pt>
    <dgm:pt modelId="{0D703642-B286-4FCF-919D-492CEAD1AAEF}" type="pres">
      <dgm:prSet presAssocID="{A405BD51-7647-45AF-8E20-21C93FFC951B}" presName="image2" presStyleLbl="node2" presStyleIdx="1" presStyleCnt="2"/>
      <dgm:spPr>
        <a:solidFill>
          <a:srgbClr val="CF3338"/>
        </a:solidFill>
      </dgm:spPr>
    </dgm:pt>
    <dgm:pt modelId="{756C595C-D459-4116-890C-0FCDF243A72B}" type="pres">
      <dgm:prSet presAssocID="{A405BD51-7647-45AF-8E20-21C93FFC951B}" presName="text2" presStyleLbl="revTx" presStyleIdx="5" presStyleCnt="8" custScaleX="147094" custLinFactNeighborX="30885" custLinFactNeighborY="-794">
        <dgm:presLayoutVars>
          <dgm:chPref val="3"/>
        </dgm:presLayoutVars>
      </dgm:prSet>
      <dgm:spPr/>
    </dgm:pt>
    <dgm:pt modelId="{BAC2D00C-6E57-48A3-A2F6-2F7BF386214D}" type="pres">
      <dgm:prSet presAssocID="{A405BD51-7647-45AF-8E20-21C93FFC951B}" presName="hierChild3" presStyleCnt="0"/>
      <dgm:spPr/>
    </dgm:pt>
    <dgm:pt modelId="{3A953E54-2270-4D8E-935F-27584BE104F5}" type="pres">
      <dgm:prSet presAssocID="{CABBD716-8F67-417F-988C-030A8E8866AE}" presName="Name17" presStyleLbl="parChTrans1D3" presStyleIdx="3" presStyleCnt="5"/>
      <dgm:spPr/>
    </dgm:pt>
    <dgm:pt modelId="{EE602BC8-F825-4AF7-8728-950C9C89B6A0}" type="pres">
      <dgm:prSet presAssocID="{C868788A-01CE-4199-86A3-203974468A9F}" presName="hierRoot3" presStyleCnt="0"/>
      <dgm:spPr/>
    </dgm:pt>
    <dgm:pt modelId="{D34508A8-30FE-4D88-8B41-D58459FEB0E2}" type="pres">
      <dgm:prSet presAssocID="{C868788A-01CE-4199-86A3-203974468A9F}" presName="composite3" presStyleCnt="0"/>
      <dgm:spPr/>
    </dgm:pt>
    <dgm:pt modelId="{29FF6941-A2F0-4F5E-A260-FA54E556977F}" type="pres">
      <dgm:prSet presAssocID="{C868788A-01CE-4199-86A3-203974468A9F}" presName="image3" presStyleLbl="node3" presStyleIdx="3" presStyleCnt="5"/>
      <dgm:spPr>
        <a:solidFill>
          <a:srgbClr val="CF3338"/>
        </a:solidFill>
      </dgm:spPr>
    </dgm:pt>
    <dgm:pt modelId="{E388EAB4-3EF5-4D27-86BD-F96C9F6C0A8A}" type="pres">
      <dgm:prSet presAssocID="{C868788A-01CE-4199-86A3-203974468A9F}" presName="text3" presStyleLbl="revTx" presStyleIdx="6" presStyleCnt="8">
        <dgm:presLayoutVars>
          <dgm:chPref val="3"/>
        </dgm:presLayoutVars>
      </dgm:prSet>
      <dgm:spPr/>
    </dgm:pt>
    <dgm:pt modelId="{E499A6F1-0ED1-4157-AE20-0277B09678E8}" type="pres">
      <dgm:prSet presAssocID="{C868788A-01CE-4199-86A3-203974468A9F}" presName="hierChild4" presStyleCnt="0"/>
      <dgm:spPr/>
    </dgm:pt>
    <dgm:pt modelId="{F1AA893D-5431-4427-81E4-1E5B15FDCDE1}" type="pres">
      <dgm:prSet presAssocID="{64ACA810-B33F-4A34-B93A-34ABA6548314}" presName="Name17" presStyleLbl="parChTrans1D3" presStyleIdx="4" presStyleCnt="5"/>
      <dgm:spPr/>
    </dgm:pt>
    <dgm:pt modelId="{8C89087B-6AE0-4786-80ED-8A031A3B724D}" type="pres">
      <dgm:prSet presAssocID="{ACD507E6-DF99-4D93-AA71-86AD14EDDA82}" presName="hierRoot3" presStyleCnt="0"/>
      <dgm:spPr/>
    </dgm:pt>
    <dgm:pt modelId="{1E88D508-9729-4A11-ADD1-DD51D57CDB4C}" type="pres">
      <dgm:prSet presAssocID="{ACD507E6-DF99-4D93-AA71-86AD14EDDA82}" presName="composite3" presStyleCnt="0"/>
      <dgm:spPr/>
    </dgm:pt>
    <dgm:pt modelId="{1AB78844-7EEA-4FFA-A269-1431E985F8E1}" type="pres">
      <dgm:prSet presAssocID="{ACD507E6-DF99-4D93-AA71-86AD14EDDA82}" presName="image3" presStyleLbl="node3" presStyleIdx="4" presStyleCnt="5"/>
      <dgm:spPr>
        <a:solidFill>
          <a:srgbClr val="CF3338"/>
        </a:solidFill>
      </dgm:spPr>
    </dgm:pt>
    <dgm:pt modelId="{B4988BA3-F9A8-4D7F-8FB4-1BF61A68E207}" type="pres">
      <dgm:prSet presAssocID="{ACD507E6-DF99-4D93-AA71-86AD14EDDA82}" presName="text3" presStyleLbl="revTx" presStyleIdx="7" presStyleCnt="8">
        <dgm:presLayoutVars>
          <dgm:chPref val="3"/>
        </dgm:presLayoutVars>
      </dgm:prSet>
      <dgm:spPr/>
    </dgm:pt>
    <dgm:pt modelId="{C3DF828B-A7E5-48A3-8E60-5718DA617EBC}" type="pres">
      <dgm:prSet presAssocID="{ACD507E6-DF99-4D93-AA71-86AD14EDDA82}" presName="hierChild4"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B778FC03-A781-4443-84FB-E7C14A004B38}" type="presOf" srcId="{7D6E8332-894C-498D-BE66-A552C178D0F2}" destId="{20C9798A-B1DC-479F-9C7D-3750A9A28E41}" srcOrd="0" destOrd="0" presId="urn:microsoft.com/office/officeart/2009/layout/CirclePictureHierarchy"/>
    <dgm:cxn modelId="{BDD0C905-8D59-40CC-9E44-8FB2D0A35A58}" type="presOf" srcId="{1C60E7D1-5A27-44F2-8AEB-B3A99780C8F4}" destId="{A5450CFF-36D0-4CC0-850F-D5440B1D6428}" srcOrd="0" destOrd="0" presId="urn:microsoft.com/office/officeart/2009/layout/CirclePictureHierarchy"/>
    <dgm:cxn modelId="{444B6A1A-0EC6-4444-86FD-BD8C0A0AB02D}" srcId="{A405BD51-7647-45AF-8E20-21C93FFC951B}" destId="{C868788A-01CE-4199-86A3-203974468A9F}" srcOrd="0" destOrd="0" parTransId="{CABBD716-8F67-417F-988C-030A8E8866AE}" sibTransId="{FCA2E8E2-95BE-4A04-B3B1-9BADB6D42B13}"/>
    <dgm:cxn modelId="{09F0DB2B-282E-4246-AA62-A41010B032FF}" type="presOf" srcId="{DFE5E4D9-736A-413B-931A-494917B80B74}" destId="{B038DDFE-611D-40FB-BA13-F4D8F47376B4}" srcOrd="0" destOrd="0" presId="urn:microsoft.com/office/officeart/2009/layout/CirclePictureHierarchy"/>
    <dgm:cxn modelId="{7106912C-28EB-485E-8FA3-50F5CA7875D5}" type="presOf" srcId="{D13CE648-3EEA-4F27-8B9C-E4324A244E0A}" destId="{DD48BDD3-FCF7-489F-9C6C-D974DAC24DC1}" srcOrd="0" destOrd="0" presId="urn:microsoft.com/office/officeart/2009/layout/CirclePictureHierarchy"/>
    <dgm:cxn modelId="{EAF79531-320C-47C2-9322-B9351D1188AB}" srcId="{7D6E8332-894C-498D-BE66-A552C178D0F2}" destId="{1C60E7D1-5A27-44F2-8AEB-B3A99780C8F4}" srcOrd="0" destOrd="0" parTransId="{942A7EA2-A3C0-405A-8B5A-7686B873A54F}" sibTransId="{E37433F6-B800-4E07-B57F-F6368CF71F6F}"/>
    <dgm:cxn modelId="{AC563C62-6707-445F-B342-C3604D399C01}" type="presOf" srcId="{64ACA810-B33F-4A34-B93A-34ABA6548314}" destId="{F1AA893D-5431-4427-81E4-1E5B15FDCDE1}"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6D7CC186-5286-4ABC-A022-8543B4A655A8}" type="presOf" srcId="{9108D7F2-B99F-470A-9CD7-5ED5E0E0F56F}" destId="{AB86BE53-D5ED-41C9-A375-C077D0DDCA63}" srcOrd="0" destOrd="0" presId="urn:microsoft.com/office/officeart/2009/layout/CirclePictureHierarchy"/>
    <dgm:cxn modelId="{62D4BB8A-EB3D-4C48-A79C-89743BF672B9}" type="presOf" srcId="{942A7EA2-A3C0-405A-8B5A-7686B873A54F}" destId="{87AAB2B1-5E1E-42B1-9615-E51F67470DB5}"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0132FA98-C7EE-40C7-B959-5F43F55D8F3C}" type="presOf" srcId="{ACD507E6-DF99-4D93-AA71-86AD14EDDA82}" destId="{B4988BA3-F9A8-4D7F-8FB4-1BF61A68E207}" srcOrd="0" destOrd="0" presId="urn:microsoft.com/office/officeart/2009/layout/CirclePictureHierarchy"/>
    <dgm:cxn modelId="{3C25439A-8DBA-449E-9A35-4EB712A65639}" srcId="{E5E962CB-877F-4A13-A575-40D08EA9DDD6}" destId="{7D6E8332-894C-498D-BE66-A552C178D0F2}" srcOrd="0" destOrd="0" parTransId="{E22DE74D-9F5D-4977-AFEF-ED93FEF2DC03}" sibTransId="{E37E3425-5DA6-44CF-9592-6E6BB438E4D4}"/>
    <dgm:cxn modelId="{AEBF3ABC-FA67-46BA-9816-1E10731BDE40}" type="presOf" srcId="{CABBD716-8F67-417F-988C-030A8E8866AE}" destId="{3A953E54-2270-4D8E-935F-27584BE104F5}" srcOrd="0" destOrd="0" presId="urn:microsoft.com/office/officeart/2009/layout/CirclePictureHierarchy"/>
    <dgm:cxn modelId="{8B14FDBC-0627-411C-81BF-79ADCC51540E}" type="presOf" srcId="{C868788A-01CE-4199-86A3-203974468A9F}" destId="{E388EAB4-3EF5-4D27-86BD-F96C9F6C0A8A}" srcOrd="0" destOrd="0" presId="urn:microsoft.com/office/officeart/2009/layout/CirclePictureHierarchy"/>
    <dgm:cxn modelId="{AA1C24BF-F580-4B3A-9359-A9422B539CDA}" type="presOf" srcId="{A405BD51-7647-45AF-8E20-21C93FFC951B}" destId="{756C595C-D459-4116-890C-0FCDF243A72B}" srcOrd="0" destOrd="0" presId="urn:microsoft.com/office/officeart/2009/layout/CirclePictureHierarchy"/>
    <dgm:cxn modelId="{27A9F3D6-D9B4-489B-A09F-5D0D81547623}" type="presOf" srcId="{06DAEF35-E9FB-4835-8D30-F22CB478997D}" destId="{3C69A431-98CC-46BB-929E-D0E8031216C0}"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F0AE58F3-2CC6-4E79-B5F5-4AA460843BFC}" type="presOf" srcId="{95676DD3-9B70-4AAC-B17A-81761AFA61E2}" destId="{6A47B8B8-BC79-482B-A529-8F0E9D2E7792}" srcOrd="0" destOrd="0" presId="urn:microsoft.com/office/officeart/2009/layout/CirclePictureHierarchy"/>
    <dgm:cxn modelId="{D1E98AF8-3E5D-4045-B694-E249A1B945E5}" type="presOf" srcId="{1B492B0F-D181-4B65-8955-1B4D5BE8DDAD}" destId="{01681AD4-BC66-4B90-8F1C-9E59014C1CAF}" srcOrd="0" destOrd="0" presId="urn:microsoft.com/office/officeart/2009/layout/CirclePictureHierarchy"/>
    <dgm:cxn modelId="{4CDB2CF9-067B-4C0C-86CA-AAF9E35DCCBD}" type="presOf" srcId="{7D130B0C-DE52-40B7-A466-0D620F0D6839}" destId="{A633EF57-7E8E-47CB-BCCD-198B0450C484}" srcOrd="0" destOrd="0" presId="urn:microsoft.com/office/officeart/2009/layout/CirclePictureHierarchy"/>
    <dgm:cxn modelId="{28476DFF-4487-4DAE-9C2E-77D6C4F274FE}" srcId="{7D6E8332-894C-498D-BE66-A552C178D0F2}" destId="{A405BD51-7647-45AF-8E20-21C93FFC951B}" srcOrd="1" destOrd="0" parTransId="{1B492B0F-D181-4B65-8955-1B4D5BE8DDAD}" sibTransId="{2E9EBE68-E77A-4C5C-A0BE-6788800B17A7}"/>
    <dgm:cxn modelId="{D2392141-F3AD-45FA-981E-3F926A8C621C}" type="presParOf" srcId="{0F5E97FF-6A27-4FB2-BA0F-DC9E9EC37468}" destId="{DD3AFE16-7BB6-48DB-A5E8-E69618E9AFAA}" srcOrd="0" destOrd="0" presId="urn:microsoft.com/office/officeart/2009/layout/CirclePictureHierarchy"/>
    <dgm:cxn modelId="{260D4C0E-D0CE-44B4-9B73-3942F825CBAB}" type="presParOf" srcId="{DD3AFE16-7BB6-48DB-A5E8-E69618E9AFAA}" destId="{43ED4F05-066E-4F03-BC28-D56FC9E1D425}" srcOrd="0" destOrd="0" presId="urn:microsoft.com/office/officeart/2009/layout/CirclePictureHierarchy"/>
    <dgm:cxn modelId="{B822E1F8-9CB2-4286-8DFF-93368E9742E1}" type="presParOf" srcId="{43ED4F05-066E-4F03-BC28-D56FC9E1D425}" destId="{1009AA9B-3FE2-4564-9EEB-23FC00AE6337}" srcOrd="0" destOrd="0" presId="urn:microsoft.com/office/officeart/2009/layout/CirclePictureHierarchy"/>
    <dgm:cxn modelId="{7FE9C4A7-0E9C-4057-BCE7-7B263F0E47A0}" type="presParOf" srcId="{43ED4F05-066E-4F03-BC28-D56FC9E1D425}" destId="{20C9798A-B1DC-479F-9C7D-3750A9A28E41}" srcOrd="1" destOrd="0" presId="urn:microsoft.com/office/officeart/2009/layout/CirclePictureHierarchy"/>
    <dgm:cxn modelId="{8DF65028-F9C4-4B8F-9C6D-1875B3CBBBC5}" type="presParOf" srcId="{DD3AFE16-7BB6-48DB-A5E8-E69618E9AFAA}" destId="{1773EC32-616B-4C62-94D8-20C982BBEBDA}" srcOrd="1" destOrd="0" presId="urn:microsoft.com/office/officeart/2009/layout/CirclePictureHierarchy"/>
    <dgm:cxn modelId="{666C81CA-2E2D-4613-AB80-F18B59DC5ABE}" type="presParOf" srcId="{1773EC32-616B-4C62-94D8-20C982BBEBDA}" destId="{87AAB2B1-5E1E-42B1-9615-E51F67470DB5}" srcOrd="0" destOrd="0" presId="urn:microsoft.com/office/officeart/2009/layout/CirclePictureHierarchy"/>
    <dgm:cxn modelId="{BE677BA8-2D57-4C10-A36C-E43BCD76E14B}" type="presParOf" srcId="{1773EC32-616B-4C62-94D8-20C982BBEBDA}" destId="{B880D4C6-4474-4950-BE6D-AAAE8A027B7E}" srcOrd="1" destOrd="0" presId="urn:microsoft.com/office/officeart/2009/layout/CirclePictureHierarchy"/>
    <dgm:cxn modelId="{0F4BFF01-CBDA-48D5-A867-AA65163E685B}" type="presParOf" srcId="{B880D4C6-4474-4950-BE6D-AAAE8A027B7E}" destId="{6DC7F60E-D4EE-450C-9B32-715A54F355DC}" srcOrd="0" destOrd="0" presId="urn:microsoft.com/office/officeart/2009/layout/CirclePictureHierarchy"/>
    <dgm:cxn modelId="{65BAE113-E860-4336-A206-B68EB5B651A5}" type="presParOf" srcId="{6DC7F60E-D4EE-450C-9B32-715A54F355DC}" destId="{0EC82F2C-CA1B-4A34-AF62-64A49F0907A9}" srcOrd="0" destOrd="0" presId="urn:microsoft.com/office/officeart/2009/layout/CirclePictureHierarchy"/>
    <dgm:cxn modelId="{9233CBAC-E07C-4680-8B06-62DB86D387ED}" type="presParOf" srcId="{6DC7F60E-D4EE-450C-9B32-715A54F355DC}" destId="{A5450CFF-36D0-4CC0-850F-D5440B1D6428}" srcOrd="1" destOrd="0" presId="urn:microsoft.com/office/officeart/2009/layout/CirclePictureHierarchy"/>
    <dgm:cxn modelId="{910088BF-F8A7-431A-91ED-0FC69AC47D41}" type="presParOf" srcId="{B880D4C6-4474-4950-BE6D-AAAE8A027B7E}" destId="{39AFAC78-4C12-4417-B7AD-8F6E43A68236}" srcOrd="1" destOrd="0" presId="urn:microsoft.com/office/officeart/2009/layout/CirclePictureHierarchy"/>
    <dgm:cxn modelId="{8BE1BAB7-106E-4108-8FD0-E0DC704F3788}" type="presParOf" srcId="{39AFAC78-4C12-4417-B7AD-8F6E43A68236}" destId="{DD48BDD3-FCF7-489F-9C6C-D974DAC24DC1}" srcOrd="0" destOrd="0" presId="urn:microsoft.com/office/officeart/2009/layout/CirclePictureHierarchy"/>
    <dgm:cxn modelId="{2F3BB380-209E-43DB-918E-317417F533F3}" type="presParOf" srcId="{39AFAC78-4C12-4417-B7AD-8F6E43A68236}" destId="{D686DBDD-2DB6-4CB1-91B0-D630F8977E94}" srcOrd="1" destOrd="0" presId="urn:microsoft.com/office/officeart/2009/layout/CirclePictureHierarchy"/>
    <dgm:cxn modelId="{1A28D6A7-F933-48AF-B63B-85AE6622CFC3}" type="presParOf" srcId="{D686DBDD-2DB6-4CB1-91B0-D630F8977E94}" destId="{983786A4-B326-47F2-9518-AAAFE7D53BFA}" srcOrd="0" destOrd="0" presId="urn:microsoft.com/office/officeart/2009/layout/CirclePictureHierarchy"/>
    <dgm:cxn modelId="{13955668-052C-4F00-B227-27F3876F387A}" type="presParOf" srcId="{983786A4-B326-47F2-9518-AAAFE7D53BFA}" destId="{C1CF1683-1A9D-4D43-9406-72AFC8B9CC57}" srcOrd="0" destOrd="0" presId="urn:microsoft.com/office/officeart/2009/layout/CirclePictureHierarchy"/>
    <dgm:cxn modelId="{68E793DC-D188-42A0-B24A-D6980A2E491A}" type="presParOf" srcId="{983786A4-B326-47F2-9518-AAAFE7D53BFA}" destId="{A633EF57-7E8E-47CB-BCCD-198B0450C484}" srcOrd="1" destOrd="0" presId="urn:microsoft.com/office/officeart/2009/layout/CirclePictureHierarchy"/>
    <dgm:cxn modelId="{444046D3-C011-40F4-BA43-4F20CC2C3923}" type="presParOf" srcId="{D686DBDD-2DB6-4CB1-91B0-D630F8977E94}" destId="{E9050D52-A09A-46A2-A662-DD988474C427}" srcOrd="1" destOrd="0" presId="urn:microsoft.com/office/officeart/2009/layout/CirclePictureHierarchy"/>
    <dgm:cxn modelId="{CBF359DC-8099-4585-88AC-46113AE79649}" type="presParOf" srcId="{39AFAC78-4C12-4417-B7AD-8F6E43A68236}" destId="{3C69A431-98CC-46BB-929E-D0E8031216C0}" srcOrd="2" destOrd="0" presId="urn:microsoft.com/office/officeart/2009/layout/CirclePictureHierarchy"/>
    <dgm:cxn modelId="{C4DCC8AF-9727-4E66-9A7B-DDD2CF5C76EC}" type="presParOf" srcId="{39AFAC78-4C12-4417-B7AD-8F6E43A68236}" destId="{CC742985-7923-42F6-9A71-09B28F796C8F}" srcOrd="3" destOrd="0" presId="urn:microsoft.com/office/officeart/2009/layout/CirclePictureHierarchy"/>
    <dgm:cxn modelId="{E44E13C2-4E4E-4DC5-8962-5622AD64A1BC}" type="presParOf" srcId="{CC742985-7923-42F6-9A71-09B28F796C8F}" destId="{430E7E1E-61DA-4D66-A6EA-D19D17ABA30D}" srcOrd="0" destOrd="0" presId="urn:microsoft.com/office/officeart/2009/layout/CirclePictureHierarchy"/>
    <dgm:cxn modelId="{DB40D2D1-EF5E-471E-A80D-622AAFDC4AC4}" type="presParOf" srcId="{430E7E1E-61DA-4D66-A6EA-D19D17ABA30D}" destId="{75BE8E6F-2998-418F-AA21-610C3926C412}" srcOrd="0" destOrd="0" presId="urn:microsoft.com/office/officeart/2009/layout/CirclePictureHierarchy"/>
    <dgm:cxn modelId="{D468435C-C394-4B75-A49A-62686B19E448}" type="presParOf" srcId="{430E7E1E-61DA-4D66-A6EA-D19D17ABA30D}" destId="{B038DDFE-611D-40FB-BA13-F4D8F47376B4}" srcOrd="1" destOrd="0" presId="urn:microsoft.com/office/officeart/2009/layout/CirclePictureHierarchy"/>
    <dgm:cxn modelId="{72CDBEF8-6BDE-4298-996C-ECA553C751F3}" type="presParOf" srcId="{CC742985-7923-42F6-9A71-09B28F796C8F}" destId="{40F964E4-8630-484D-95DA-4DD70879E592}" srcOrd="1" destOrd="0" presId="urn:microsoft.com/office/officeart/2009/layout/CirclePictureHierarchy"/>
    <dgm:cxn modelId="{CBF2B0C4-9293-4B88-904D-BCDB51E41119}" type="presParOf" srcId="{39AFAC78-4C12-4417-B7AD-8F6E43A68236}" destId="{AB86BE53-D5ED-41C9-A375-C077D0DDCA63}" srcOrd="4" destOrd="0" presId="urn:microsoft.com/office/officeart/2009/layout/CirclePictureHierarchy"/>
    <dgm:cxn modelId="{520057CF-17D0-46D6-9F44-C412D5551A6B}" type="presParOf" srcId="{39AFAC78-4C12-4417-B7AD-8F6E43A68236}" destId="{91D8E3A7-500F-4710-9896-47550FE5ABDA}" srcOrd="5" destOrd="0" presId="urn:microsoft.com/office/officeart/2009/layout/CirclePictureHierarchy"/>
    <dgm:cxn modelId="{3037164A-FA87-44DE-9B6C-7FFD6B1D7FA7}" type="presParOf" srcId="{91D8E3A7-500F-4710-9896-47550FE5ABDA}" destId="{10B9FC02-61E8-4FD9-A284-9FB3F7148F92}" srcOrd="0" destOrd="0" presId="urn:microsoft.com/office/officeart/2009/layout/CirclePictureHierarchy"/>
    <dgm:cxn modelId="{E2B8A0C8-7C79-48B9-A4C9-7D79147E82C1}" type="presParOf" srcId="{10B9FC02-61E8-4FD9-A284-9FB3F7148F92}" destId="{A97A5EC9-C14B-445C-BAC2-BDF992A5A4A0}" srcOrd="0" destOrd="0" presId="urn:microsoft.com/office/officeart/2009/layout/CirclePictureHierarchy"/>
    <dgm:cxn modelId="{ED696FDC-6EB2-4794-94B0-36DDC75AB669}" type="presParOf" srcId="{10B9FC02-61E8-4FD9-A284-9FB3F7148F92}" destId="{6A47B8B8-BC79-482B-A529-8F0E9D2E7792}" srcOrd="1" destOrd="0" presId="urn:microsoft.com/office/officeart/2009/layout/CirclePictureHierarchy"/>
    <dgm:cxn modelId="{2336D4FC-2369-4CE0-84A7-5BF0FBBAC222}" type="presParOf" srcId="{91D8E3A7-500F-4710-9896-47550FE5ABDA}" destId="{256A125F-027F-4580-88E0-E4AD0F5707E9}" srcOrd="1" destOrd="0" presId="urn:microsoft.com/office/officeart/2009/layout/CirclePictureHierarchy"/>
    <dgm:cxn modelId="{1D6EF660-60E2-4541-A9D8-41CC9234C814}" type="presParOf" srcId="{1773EC32-616B-4C62-94D8-20C982BBEBDA}" destId="{01681AD4-BC66-4B90-8F1C-9E59014C1CAF}" srcOrd="2" destOrd="0" presId="urn:microsoft.com/office/officeart/2009/layout/CirclePictureHierarchy"/>
    <dgm:cxn modelId="{D3E5F094-02AB-4D41-BD87-680328223837}" type="presParOf" srcId="{1773EC32-616B-4C62-94D8-20C982BBEBDA}" destId="{34C43FA0-0E55-44D3-AC37-492CF630DAD3}" srcOrd="3" destOrd="0" presId="urn:microsoft.com/office/officeart/2009/layout/CirclePictureHierarchy"/>
    <dgm:cxn modelId="{A8D7963A-2FD5-44C4-837A-4807083F77A0}" type="presParOf" srcId="{34C43FA0-0E55-44D3-AC37-492CF630DAD3}" destId="{7292A907-1A5E-4678-A37C-6992941AFEFA}" srcOrd="0" destOrd="0" presId="urn:microsoft.com/office/officeart/2009/layout/CirclePictureHierarchy"/>
    <dgm:cxn modelId="{D20A2783-36A4-4976-82AA-8F474AAB5C4D}" type="presParOf" srcId="{7292A907-1A5E-4678-A37C-6992941AFEFA}" destId="{0D703642-B286-4FCF-919D-492CEAD1AAEF}" srcOrd="0" destOrd="0" presId="urn:microsoft.com/office/officeart/2009/layout/CirclePictureHierarchy"/>
    <dgm:cxn modelId="{4F36D3CC-2226-4C92-89AA-F13E35B50794}" type="presParOf" srcId="{7292A907-1A5E-4678-A37C-6992941AFEFA}" destId="{756C595C-D459-4116-890C-0FCDF243A72B}" srcOrd="1" destOrd="0" presId="urn:microsoft.com/office/officeart/2009/layout/CirclePictureHierarchy"/>
    <dgm:cxn modelId="{11651D54-6E22-496F-AC1F-53B91B2F56FD}" type="presParOf" srcId="{34C43FA0-0E55-44D3-AC37-492CF630DAD3}" destId="{BAC2D00C-6E57-48A3-A2F6-2F7BF386214D}" srcOrd="1" destOrd="0" presId="urn:microsoft.com/office/officeart/2009/layout/CirclePictureHierarchy"/>
    <dgm:cxn modelId="{D01F1101-57C5-495A-83C2-F831873D2EA2}" type="presParOf" srcId="{BAC2D00C-6E57-48A3-A2F6-2F7BF386214D}" destId="{3A953E54-2270-4D8E-935F-27584BE104F5}" srcOrd="0" destOrd="0" presId="urn:microsoft.com/office/officeart/2009/layout/CirclePictureHierarchy"/>
    <dgm:cxn modelId="{57F037F1-8D52-49B9-AE2D-63E0291BFBB9}" type="presParOf" srcId="{BAC2D00C-6E57-48A3-A2F6-2F7BF386214D}" destId="{EE602BC8-F825-4AF7-8728-950C9C89B6A0}" srcOrd="1" destOrd="0" presId="urn:microsoft.com/office/officeart/2009/layout/CirclePictureHierarchy"/>
    <dgm:cxn modelId="{96129E39-53A9-44EF-80C0-7F738F285E83}" type="presParOf" srcId="{EE602BC8-F825-4AF7-8728-950C9C89B6A0}" destId="{D34508A8-30FE-4D88-8B41-D58459FEB0E2}" srcOrd="0" destOrd="0" presId="urn:microsoft.com/office/officeart/2009/layout/CirclePictureHierarchy"/>
    <dgm:cxn modelId="{DD5EF61C-1132-4E43-9FAB-93716700A629}" type="presParOf" srcId="{D34508A8-30FE-4D88-8B41-D58459FEB0E2}" destId="{29FF6941-A2F0-4F5E-A260-FA54E556977F}" srcOrd="0" destOrd="0" presId="urn:microsoft.com/office/officeart/2009/layout/CirclePictureHierarchy"/>
    <dgm:cxn modelId="{2F173987-9762-42C9-8287-A5BA961F218B}" type="presParOf" srcId="{D34508A8-30FE-4D88-8B41-D58459FEB0E2}" destId="{E388EAB4-3EF5-4D27-86BD-F96C9F6C0A8A}" srcOrd="1" destOrd="0" presId="urn:microsoft.com/office/officeart/2009/layout/CirclePictureHierarchy"/>
    <dgm:cxn modelId="{ED6524B2-D589-466B-B30D-4CF57B51A1A0}" type="presParOf" srcId="{EE602BC8-F825-4AF7-8728-950C9C89B6A0}" destId="{E499A6F1-0ED1-4157-AE20-0277B09678E8}" srcOrd="1" destOrd="0" presId="urn:microsoft.com/office/officeart/2009/layout/CirclePictureHierarchy"/>
    <dgm:cxn modelId="{CE475A85-98C8-4D5F-A894-6B744558FC4B}" type="presParOf" srcId="{BAC2D00C-6E57-48A3-A2F6-2F7BF386214D}" destId="{F1AA893D-5431-4427-81E4-1E5B15FDCDE1}" srcOrd="2" destOrd="0" presId="urn:microsoft.com/office/officeart/2009/layout/CirclePictureHierarchy"/>
    <dgm:cxn modelId="{16164B56-D022-4997-93EA-4B06FD21587E}" type="presParOf" srcId="{BAC2D00C-6E57-48A3-A2F6-2F7BF386214D}" destId="{8C89087B-6AE0-4786-80ED-8A031A3B724D}" srcOrd="3" destOrd="0" presId="urn:microsoft.com/office/officeart/2009/layout/CirclePictureHierarchy"/>
    <dgm:cxn modelId="{941A78D9-F8D9-40F8-9707-59A79D53D0F5}" type="presParOf" srcId="{8C89087B-6AE0-4786-80ED-8A031A3B724D}" destId="{1E88D508-9729-4A11-ADD1-DD51D57CDB4C}" srcOrd="0" destOrd="0" presId="urn:microsoft.com/office/officeart/2009/layout/CirclePictureHierarchy"/>
    <dgm:cxn modelId="{6A6A1412-1581-456D-AF42-1E32B12B3955}" type="presParOf" srcId="{1E88D508-9729-4A11-ADD1-DD51D57CDB4C}" destId="{1AB78844-7EEA-4FFA-A269-1431E985F8E1}" srcOrd="0" destOrd="0" presId="urn:microsoft.com/office/officeart/2009/layout/CirclePictureHierarchy"/>
    <dgm:cxn modelId="{96FD5666-7E06-41BD-97AC-24527A9E2614}" type="presParOf" srcId="{1E88D508-9729-4A11-ADD1-DD51D57CDB4C}" destId="{B4988BA3-F9A8-4D7F-8FB4-1BF61A68E207}" srcOrd="1" destOrd="0" presId="urn:microsoft.com/office/officeart/2009/layout/CirclePictureHierarchy"/>
    <dgm:cxn modelId="{37EB703E-5CF2-47A9-BCD5-057CB5E7425E}" type="presParOf" srcId="{8C89087B-6AE0-4786-80ED-8A031A3B724D}" destId="{C3DF828B-A7E5-48A3-8E60-5718DA617EBC}"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131C407A-CA4F-45BC-BE0D-FE35E3742C46}" type="pres">
      <dgm:prSet presAssocID="{1C60E7D1-5A27-44F2-8AEB-B3A99780C8F4}" presName="hierRoot1" presStyleCnt="0"/>
      <dgm:spPr/>
    </dgm:pt>
    <dgm:pt modelId="{32D9EFA3-A1B1-4843-9241-C47961CD4AC0}" type="pres">
      <dgm:prSet presAssocID="{1C60E7D1-5A27-44F2-8AEB-B3A99780C8F4}" presName="composite" presStyleCnt="0"/>
      <dgm:spPr/>
    </dgm:pt>
    <dgm:pt modelId="{19200797-FB06-48E2-A521-1A4A28F86E05}" type="pres">
      <dgm:prSet presAssocID="{1C60E7D1-5A27-44F2-8AEB-B3A99780C8F4}" presName="image" presStyleLbl="node0" presStyleIdx="0" presStyleCnt="1"/>
      <dgm:spPr>
        <a:solidFill>
          <a:srgbClr val="CF3338"/>
        </a:solidFill>
      </dgm:spPr>
    </dgm:pt>
    <dgm:pt modelId="{DF0CEC2A-2D7E-4CD2-B726-33B69AC13D41}" type="pres">
      <dgm:prSet presAssocID="{1C60E7D1-5A27-44F2-8AEB-B3A99780C8F4}" presName="text" presStyleLbl="revTx" presStyleIdx="0" presStyleCnt="4">
        <dgm:presLayoutVars>
          <dgm:chPref val="3"/>
        </dgm:presLayoutVars>
      </dgm:prSet>
      <dgm:spPr/>
    </dgm:pt>
    <dgm:pt modelId="{38E7FE4A-F293-45DF-9C81-9B990C706282}" type="pres">
      <dgm:prSet presAssocID="{1C60E7D1-5A27-44F2-8AEB-B3A99780C8F4}" presName="hierChild2" presStyleCnt="0"/>
      <dgm:spPr/>
    </dgm:pt>
    <dgm:pt modelId="{06EDC55A-7AAA-4F24-85EE-803CD3FAD3A5}" type="pres">
      <dgm:prSet presAssocID="{D13CE648-3EEA-4F27-8B9C-E4324A244E0A}" presName="Name10" presStyleLbl="parChTrans1D2" presStyleIdx="0" presStyleCnt="3"/>
      <dgm:spPr/>
    </dgm:pt>
    <dgm:pt modelId="{0B18D3BF-33C4-47C9-9C6E-9A6251407301}" type="pres">
      <dgm:prSet presAssocID="{7D130B0C-DE52-40B7-A466-0D620F0D6839}" presName="hierRoot2" presStyleCnt="0"/>
      <dgm:spPr/>
    </dgm:pt>
    <dgm:pt modelId="{C7DBEB23-2C87-4758-A227-FBB68E051192}" type="pres">
      <dgm:prSet presAssocID="{7D130B0C-DE52-40B7-A466-0D620F0D6839}" presName="composite2" presStyleCnt="0"/>
      <dgm:spPr/>
    </dgm:pt>
    <dgm:pt modelId="{1AC472DA-DC50-427A-B9B6-8D4AF1A721C6}" type="pres">
      <dgm:prSet presAssocID="{7D130B0C-DE52-40B7-A466-0D620F0D6839}" presName="image2" presStyleLbl="node2" presStyleIdx="0" presStyleCnt="3"/>
      <dgm:spPr>
        <a:solidFill>
          <a:srgbClr val="CF3338"/>
        </a:solidFill>
      </dgm:spPr>
    </dgm:pt>
    <dgm:pt modelId="{E7213FCE-2463-41F6-9460-82CC3E7583EB}" type="pres">
      <dgm:prSet presAssocID="{7D130B0C-DE52-40B7-A466-0D620F0D6839}" presName="text2" presStyleLbl="revTx" presStyleIdx="1" presStyleCnt="4">
        <dgm:presLayoutVars>
          <dgm:chPref val="3"/>
        </dgm:presLayoutVars>
      </dgm:prSet>
      <dgm:spPr/>
    </dgm:pt>
    <dgm:pt modelId="{664E8B52-B70A-43DB-B5E9-411D366EDDA4}" type="pres">
      <dgm:prSet presAssocID="{7D130B0C-DE52-40B7-A466-0D620F0D6839}" presName="hierChild3" presStyleCnt="0"/>
      <dgm:spPr/>
    </dgm:pt>
    <dgm:pt modelId="{92F4DED8-28D4-4342-8705-94B95D9A4ACE}" type="pres">
      <dgm:prSet presAssocID="{06DAEF35-E9FB-4835-8D30-F22CB478997D}" presName="Name10" presStyleLbl="parChTrans1D2" presStyleIdx="1" presStyleCnt="3"/>
      <dgm:spPr/>
    </dgm:pt>
    <dgm:pt modelId="{9DE89D94-DB0D-4AE5-A353-0827CECB109F}" type="pres">
      <dgm:prSet presAssocID="{DFE5E4D9-736A-413B-931A-494917B80B74}" presName="hierRoot2" presStyleCnt="0"/>
      <dgm:spPr/>
    </dgm:pt>
    <dgm:pt modelId="{7ABE45BA-7F61-47A7-85A0-ABD866D200F5}" type="pres">
      <dgm:prSet presAssocID="{DFE5E4D9-736A-413B-931A-494917B80B74}" presName="composite2" presStyleCnt="0"/>
      <dgm:spPr/>
    </dgm:pt>
    <dgm:pt modelId="{D85368BC-4140-4808-9EB8-986D185EC83E}" type="pres">
      <dgm:prSet presAssocID="{DFE5E4D9-736A-413B-931A-494917B80B74}" presName="image2" presStyleLbl="node2" presStyleIdx="1" presStyleCnt="3"/>
      <dgm:spPr>
        <a:solidFill>
          <a:srgbClr val="CF3338"/>
        </a:solidFill>
      </dgm:spPr>
    </dgm:pt>
    <dgm:pt modelId="{D776ED96-1675-48FA-9EBB-A8615D6A744D}" type="pres">
      <dgm:prSet presAssocID="{DFE5E4D9-736A-413B-931A-494917B80B74}" presName="text2" presStyleLbl="revTx" presStyleIdx="2" presStyleCnt="4">
        <dgm:presLayoutVars>
          <dgm:chPref val="3"/>
        </dgm:presLayoutVars>
      </dgm:prSet>
      <dgm:spPr/>
    </dgm:pt>
    <dgm:pt modelId="{2280832E-5DEB-42D7-8B8E-D48082E1B23D}" type="pres">
      <dgm:prSet presAssocID="{DFE5E4D9-736A-413B-931A-494917B80B74}" presName="hierChild3" presStyleCnt="0"/>
      <dgm:spPr/>
    </dgm:pt>
    <dgm:pt modelId="{454856C7-8A44-4FF5-B8E5-0DF6B7AA95E0}" type="pres">
      <dgm:prSet presAssocID="{9108D7F2-B99F-470A-9CD7-5ED5E0E0F56F}" presName="Name10" presStyleLbl="parChTrans1D2" presStyleIdx="2" presStyleCnt="3"/>
      <dgm:spPr/>
    </dgm:pt>
    <dgm:pt modelId="{E836AF7E-2986-42BF-A62A-3749E86289C3}" type="pres">
      <dgm:prSet presAssocID="{95676DD3-9B70-4AAC-B17A-81761AFA61E2}" presName="hierRoot2" presStyleCnt="0"/>
      <dgm:spPr/>
    </dgm:pt>
    <dgm:pt modelId="{E3EDA80B-6D29-4DEF-A84A-0CAFD61E3318}" type="pres">
      <dgm:prSet presAssocID="{95676DD3-9B70-4AAC-B17A-81761AFA61E2}" presName="composite2" presStyleCnt="0"/>
      <dgm:spPr/>
    </dgm:pt>
    <dgm:pt modelId="{3F43EA89-FA96-41DA-8746-DDC9B854BA79}" type="pres">
      <dgm:prSet presAssocID="{95676DD3-9B70-4AAC-B17A-81761AFA61E2}" presName="image2" presStyleLbl="node2" presStyleIdx="2" presStyleCnt="3"/>
      <dgm:spPr>
        <a:solidFill>
          <a:srgbClr val="CF3338"/>
        </a:solidFill>
      </dgm:spPr>
    </dgm:pt>
    <dgm:pt modelId="{1CA5F767-C0FF-4537-8507-C22ED0AD6CA0}" type="pres">
      <dgm:prSet presAssocID="{95676DD3-9B70-4AAC-B17A-81761AFA61E2}" presName="text2" presStyleLbl="revTx" presStyleIdx="3" presStyleCnt="4">
        <dgm:presLayoutVars>
          <dgm:chPref val="3"/>
        </dgm:presLayoutVars>
      </dgm:prSet>
      <dgm:spPr/>
    </dgm:pt>
    <dgm:pt modelId="{0249F28B-68F7-4AEF-A801-FE69960E8257}" type="pres">
      <dgm:prSet presAssocID="{95676DD3-9B70-4AAC-B17A-81761AFA61E2}" presName="hierChild3"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1F0C8605-0D1A-4539-B19D-298EC07737B7}" type="presOf" srcId="{9108D7F2-B99F-470A-9CD7-5ED5E0E0F56F}" destId="{454856C7-8A44-4FF5-B8E5-0DF6B7AA95E0}" srcOrd="0" destOrd="0" presId="urn:microsoft.com/office/officeart/2009/layout/CirclePictureHierarchy"/>
    <dgm:cxn modelId="{E26F931A-C172-4EF2-9235-6AACA1750BBD}" type="presOf" srcId="{7D130B0C-DE52-40B7-A466-0D620F0D6839}" destId="{E7213FCE-2463-41F6-9460-82CC3E7583EB}" srcOrd="0" destOrd="0" presId="urn:microsoft.com/office/officeart/2009/layout/CirclePictureHierarchy"/>
    <dgm:cxn modelId="{659F931B-7567-43C5-BCEB-1037A634D2CB}" type="presOf" srcId="{DFE5E4D9-736A-413B-931A-494917B80B74}" destId="{D776ED96-1675-48FA-9EBB-A8615D6A744D}" srcOrd="0" destOrd="0" presId="urn:microsoft.com/office/officeart/2009/layout/CirclePictureHierarchy"/>
    <dgm:cxn modelId="{EAF79531-320C-47C2-9322-B9351D1188AB}" srcId="{E5E962CB-877F-4A13-A575-40D08EA9DDD6}" destId="{1C60E7D1-5A27-44F2-8AEB-B3A99780C8F4}" srcOrd="0" destOrd="0" parTransId="{942A7EA2-A3C0-405A-8B5A-7686B873A54F}" sibTransId="{E37433F6-B800-4E07-B57F-F6368CF71F6F}"/>
    <dgm:cxn modelId="{FC42444E-23A2-41F6-B290-DAAA87A7B936}" type="presOf" srcId="{06DAEF35-E9FB-4835-8D30-F22CB478997D}" destId="{92F4DED8-28D4-4342-8705-94B95D9A4ACE}"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1E56AD7A-B18F-41E3-9AEE-05E7B6924C6C}" type="presOf" srcId="{95676DD3-9B70-4AAC-B17A-81761AFA61E2}" destId="{1CA5F767-C0FF-4537-8507-C22ED0AD6CA0}" srcOrd="0" destOrd="0" presId="urn:microsoft.com/office/officeart/2009/layout/CirclePictureHierarchy"/>
    <dgm:cxn modelId="{DB9D4085-BFCB-4402-B5D5-8CB4A4670CD9}" type="presOf" srcId="{D13CE648-3EEA-4F27-8B9C-E4324A244E0A}" destId="{06EDC55A-7AAA-4F24-85EE-803CD3FAD3A5}" srcOrd="0" destOrd="0" presId="urn:microsoft.com/office/officeart/2009/layout/CirclePictureHierarchy"/>
    <dgm:cxn modelId="{FB09B18A-2B91-416D-A069-A6514637464A}" type="presOf" srcId="{1C60E7D1-5A27-44F2-8AEB-B3A99780C8F4}" destId="{DF0CEC2A-2D7E-4CD2-B726-33B69AC13D41}"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7850B60D-FA30-4B77-AEAF-1D9CAF148CCB}" type="presParOf" srcId="{0F5E97FF-6A27-4FB2-BA0F-DC9E9EC37468}" destId="{131C407A-CA4F-45BC-BE0D-FE35E3742C46}" srcOrd="0" destOrd="0" presId="urn:microsoft.com/office/officeart/2009/layout/CirclePictureHierarchy"/>
    <dgm:cxn modelId="{2B6E2D1A-0623-4AD5-AB80-FF7F2D082AB6}" type="presParOf" srcId="{131C407A-CA4F-45BC-BE0D-FE35E3742C46}" destId="{32D9EFA3-A1B1-4843-9241-C47961CD4AC0}" srcOrd="0" destOrd="0" presId="urn:microsoft.com/office/officeart/2009/layout/CirclePictureHierarchy"/>
    <dgm:cxn modelId="{D707C87C-33A1-45F7-952A-3BC96C997FBB}" type="presParOf" srcId="{32D9EFA3-A1B1-4843-9241-C47961CD4AC0}" destId="{19200797-FB06-48E2-A521-1A4A28F86E05}" srcOrd="0" destOrd="0" presId="urn:microsoft.com/office/officeart/2009/layout/CirclePictureHierarchy"/>
    <dgm:cxn modelId="{1F385EC3-7C5D-4D7E-985B-F6358F9D3804}" type="presParOf" srcId="{32D9EFA3-A1B1-4843-9241-C47961CD4AC0}" destId="{DF0CEC2A-2D7E-4CD2-B726-33B69AC13D41}" srcOrd="1" destOrd="0" presId="urn:microsoft.com/office/officeart/2009/layout/CirclePictureHierarchy"/>
    <dgm:cxn modelId="{B8D0DBAD-C9A7-4CEE-BB4D-93B5338BF6A8}" type="presParOf" srcId="{131C407A-CA4F-45BC-BE0D-FE35E3742C46}" destId="{38E7FE4A-F293-45DF-9C81-9B990C706282}" srcOrd="1" destOrd="0" presId="urn:microsoft.com/office/officeart/2009/layout/CirclePictureHierarchy"/>
    <dgm:cxn modelId="{1B4CE326-7D5C-4E4E-91AE-B41D8E67E024}" type="presParOf" srcId="{38E7FE4A-F293-45DF-9C81-9B990C706282}" destId="{06EDC55A-7AAA-4F24-85EE-803CD3FAD3A5}" srcOrd="0" destOrd="0" presId="urn:microsoft.com/office/officeart/2009/layout/CirclePictureHierarchy"/>
    <dgm:cxn modelId="{8EEE8929-5554-4239-B746-508B65AB2D82}" type="presParOf" srcId="{38E7FE4A-F293-45DF-9C81-9B990C706282}" destId="{0B18D3BF-33C4-47C9-9C6E-9A6251407301}" srcOrd="1" destOrd="0" presId="urn:microsoft.com/office/officeart/2009/layout/CirclePictureHierarchy"/>
    <dgm:cxn modelId="{0E5A0599-55F0-4086-84BB-D1AE09D0414D}" type="presParOf" srcId="{0B18D3BF-33C4-47C9-9C6E-9A6251407301}" destId="{C7DBEB23-2C87-4758-A227-FBB68E051192}" srcOrd="0" destOrd="0" presId="urn:microsoft.com/office/officeart/2009/layout/CirclePictureHierarchy"/>
    <dgm:cxn modelId="{ABBFE2D0-ACCF-4FF3-82A4-BD2DD2020DC7}" type="presParOf" srcId="{C7DBEB23-2C87-4758-A227-FBB68E051192}" destId="{1AC472DA-DC50-427A-B9B6-8D4AF1A721C6}" srcOrd="0" destOrd="0" presId="urn:microsoft.com/office/officeart/2009/layout/CirclePictureHierarchy"/>
    <dgm:cxn modelId="{D9621912-96E1-41F9-9F0E-712B8E69EEFB}" type="presParOf" srcId="{C7DBEB23-2C87-4758-A227-FBB68E051192}" destId="{E7213FCE-2463-41F6-9460-82CC3E7583EB}" srcOrd="1" destOrd="0" presId="urn:microsoft.com/office/officeart/2009/layout/CirclePictureHierarchy"/>
    <dgm:cxn modelId="{F7BA133D-AFFF-4E60-8BA9-9AF1C3942216}" type="presParOf" srcId="{0B18D3BF-33C4-47C9-9C6E-9A6251407301}" destId="{664E8B52-B70A-43DB-B5E9-411D366EDDA4}" srcOrd="1" destOrd="0" presId="urn:microsoft.com/office/officeart/2009/layout/CirclePictureHierarchy"/>
    <dgm:cxn modelId="{81F1F127-C400-4A7E-BAD1-78F61B07B36F}" type="presParOf" srcId="{38E7FE4A-F293-45DF-9C81-9B990C706282}" destId="{92F4DED8-28D4-4342-8705-94B95D9A4ACE}" srcOrd="2" destOrd="0" presId="urn:microsoft.com/office/officeart/2009/layout/CirclePictureHierarchy"/>
    <dgm:cxn modelId="{B75782D3-4DF7-4DEB-A6D7-9F2A3B42E75F}" type="presParOf" srcId="{38E7FE4A-F293-45DF-9C81-9B990C706282}" destId="{9DE89D94-DB0D-4AE5-A353-0827CECB109F}" srcOrd="3" destOrd="0" presId="urn:microsoft.com/office/officeart/2009/layout/CirclePictureHierarchy"/>
    <dgm:cxn modelId="{E1AF967D-45EB-4A8E-AB90-4F99411E93CA}" type="presParOf" srcId="{9DE89D94-DB0D-4AE5-A353-0827CECB109F}" destId="{7ABE45BA-7F61-47A7-85A0-ABD866D200F5}" srcOrd="0" destOrd="0" presId="urn:microsoft.com/office/officeart/2009/layout/CirclePictureHierarchy"/>
    <dgm:cxn modelId="{E0F3DF5B-83C1-4C8D-AB9C-46AA22DB9133}" type="presParOf" srcId="{7ABE45BA-7F61-47A7-85A0-ABD866D200F5}" destId="{D85368BC-4140-4808-9EB8-986D185EC83E}" srcOrd="0" destOrd="0" presId="urn:microsoft.com/office/officeart/2009/layout/CirclePictureHierarchy"/>
    <dgm:cxn modelId="{AD00FE7B-025D-450E-9DB6-1ADB6CF2FD44}" type="presParOf" srcId="{7ABE45BA-7F61-47A7-85A0-ABD866D200F5}" destId="{D776ED96-1675-48FA-9EBB-A8615D6A744D}" srcOrd="1" destOrd="0" presId="urn:microsoft.com/office/officeart/2009/layout/CirclePictureHierarchy"/>
    <dgm:cxn modelId="{7FE8B0A6-C92A-48B6-B43B-768CE4A3F508}" type="presParOf" srcId="{9DE89D94-DB0D-4AE5-A353-0827CECB109F}" destId="{2280832E-5DEB-42D7-8B8E-D48082E1B23D}" srcOrd="1" destOrd="0" presId="urn:microsoft.com/office/officeart/2009/layout/CirclePictureHierarchy"/>
    <dgm:cxn modelId="{84B18A28-3CB0-42F2-8BE8-11DD63BF28B6}" type="presParOf" srcId="{38E7FE4A-F293-45DF-9C81-9B990C706282}" destId="{454856C7-8A44-4FF5-B8E5-0DF6B7AA95E0}" srcOrd="4" destOrd="0" presId="urn:microsoft.com/office/officeart/2009/layout/CirclePictureHierarchy"/>
    <dgm:cxn modelId="{A6C47DA7-04E6-4CF7-B7F2-2773CE571487}" type="presParOf" srcId="{38E7FE4A-F293-45DF-9C81-9B990C706282}" destId="{E836AF7E-2986-42BF-A62A-3749E86289C3}" srcOrd="5" destOrd="0" presId="urn:microsoft.com/office/officeart/2009/layout/CirclePictureHierarchy"/>
    <dgm:cxn modelId="{058B0CC9-1F94-4A45-AA52-696BC381DC0D}" type="presParOf" srcId="{E836AF7E-2986-42BF-A62A-3749E86289C3}" destId="{E3EDA80B-6D29-4DEF-A84A-0CAFD61E3318}" srcOrd="0" destOrd="0" presId="urn:microsoft.com/office/officeart/2009/layout/CirclePictureHierarchy"/>
    <dgm:cxn modelId="{A19264F4-4D85-4691-B524-F56461091B9F}" type="presParOf" srcId="{E3EDA80B-6D29-4DEF-A84A-0CAFD61E3318}" destId="{3F43EA89-FA96-41DA-8746-DDC9B854BA79}" srcOrd="0" destOrd="0" presId="urn:microsoft.com/office/officeart/2009/layout/CirclePictureHierarchy"/>
    <dgm:cxn modelId="{1611FBE4-C89E-4B4B-8C15-64D01540EA90}" type="presParOf" srcId="{E3EDA80B-6D29-4DEF-A84A-0CAFD61E3318}" destId="{1CA5F767-C0FF-4537-8507-C22ED0AD6CA0}" srcOrd="1" destOrd="0" presId="urn:microsoft.com/office/officeart/2009/layout/CirclePictureHierarchy"/>
    <dgm:cxn modelId="{522D29F6-1BB4-46E8-B41B-B3C087ABFF8E}" type="presParOf" srcId="{E836AF7E-2986-42BF-A62A-3749E86289C3}" destId="{0249F28B-68F7-4AEF-A801-FE69960E8257}"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FB4FD07D-9474-4592-8867-FDED48F30D39}" type="pres">
      <dgm:prSet presAssocID="{A405BD51-7647-45AF-8E20-21C93FFC951B}" presName="hierRoot1" presStyleCnt="0"/>
      <dgm:spPr/>
    </dgm:pt>
    <dgm:pt modelId="{4446F746-B4BE-4949-ADA0-110499F1DB1E}" type="pres">
      <dgm:prSet presAssocID="{A405BD51-7647-45AF-8E20-21C93FFC951B}" presName="composite" presStyleCnt="0"/>
      <dgm:spPr/>
    </dgm:pt>
    <dgm:pt modelId="{71AFA267-E4A7-4137-BFFA-C44284706939}" type="pres">
      <dgm:prSet presAssocID="{A405BD51-7647-45AF-8E20-21C93FFC951B}" presName="image" presStyleLbl="node0" presStyleIdx="0" presStyleCnt="1"/>
      <dgm:spPr>
        <a:solidFill>
          <a:srgbClr val="CF3338"/>
        </a:solidFill>
      </dgm:spPr>
    </dgm:pt>
    <dgm:pt modelId="{F58152E7-9B5A-42BC-AB6B-83C31822501A}" type="pres">
      <dgm:prSet presAssocID="{A405BD51-7647-45AF-8E20-21C93FFC951B}" presName="text" presStyleLbl="revTx" presStyleIdx="0" presStyleCnt="3">
        <dgm:presLayoutVars>
          <dgm:chPref val="3"/>
        </dgm:presLayoutVars>
      </dgm:prSet>
      <dgm:spPr/>
    </dgm:pt>
    <dgm:pt modelId="{2E7E10FE-92E4-4E89-AF4C-BE176326F4C5}" type="pres">
      <dgm:prSet presAssocID="{A405BD51-7647-45AF-8E20-21C93FFC951B}" presName="hierChild2" presStyleCnt="0"/>
      <dgm:spPr/>
    </dgm:pt>
    <dgm:pt modelId="{875F96F3-30BC-496B-AE0B-082E6B86AC05}" type="pres">
      <dgm:prSet presAssocID="{CABBD716-8F67-417F-988C-030A8E8866AE}" presName="Name10" presStyleLbl="parChTrans1D2" presStyleIdx="0" presStyleCnt="2"/>
      <dgm:spPr/>
    </dgm:pt>
    <dgm:pt modelId="{AFF8C844-47C7-4315-A1DE-F93F58A0C993}" type="pres">
      <dgm:prSet presAssocID="{C868788A-01CE-4199-86A3-203974468A9F}" presName="hierRoot2" presStyleCnt="0"/>
      <dgm:spPr/>
    </dgm:pt>
    <dgm:pt modelId="{CCF4A661-6C84-4F87-BE66-FC267E2B1A17}" type="pres">
      <dgm:prSet presAssocID="{C868788A-01CE-4199-86A3-203974468A9F}" presName="composite2" presStyleCnt="0"/>
      <dgm:spPr/>
    </dgm:pt>
    <dgm:pt modelId="{67C8F230-14DA-4915-AC64-0BE854565119}" type="pres">
      <dgm:prSet presAssocID="{C868788A-01CE-4199-86A3-203974468A9F}" presName="image2" presStyleLbl="node2" presStyleIdx="0" presStyleCnt="2"/>
      <dgm:spPr>
        <a:solidFill>
          <a:srgbClr val="CF3338"/>
        </a:solidFill>
      </dgm:spPr>
    </dgm:pt>
    <dgm:pt modelId="{F18A519E-DA09-4D52-86B3-81D01FDE8EF2}" type="pres">
      <dgm:prSet presAssocID="{C868788A-01CE-4199-86A3-203974468A9F}" presName="text2" presStyleLbl="revTx" presStyleIdx="1" presStyleCnt="3">
        <dgm:presLayoutVars>
          <dgm:chPref val="3"/>
        </dgm:presLayoutVars>
      </dgm:prSet>
      <dgm:spPr/>
    </dgm:pt>
    <dgm:pt modelId="{291F1139-BB73-4DDB-952B-5A8B1DE119E8}" type="pres">
      <dgm:prSet presAssocID="{C868788A-01CE-4199-86A3-203974468A9F}" presName="hierChild3" presStyleCnt="0"/>
      <dgm:spPr/>
    </dgm:pt>
    <dgm:pt modelId="{E5288B49-3095-4A83-8C10-A160CE9F4AC8}" type="pres">
      <dgm:prSet presAssocID="{64ACA810-B33F-4A34-B93A-34ABA6548314}" presName="Name10" presStyleLbl="parChTrans1D2" presStyleIdx="1" presStyleCnt="2"/>
      <dgm:spPr/>
    </dgm:pt>
    <dgm:pt modelId="{951895DC-3A87-4BCE-9D7A-FC80764CC7E0}" type="pres">
      <dgm:prSet presAssocID="{ACD507E6-DF99-4D93-AA71-86AD14EDDA82}" presName="hierRoot2" presStyleCnt="0"/>
      <dgm:spPr/>
    </dgm:pt>
    <dgm:pt modelId="{ECECA644-B3F4-47AA-9CF0-6FC6A4186A6E}" type="pres">
      <dgm:prSet presAssocID="{ACD507E6-DF99-4D93-AA71-86AD14EDDA82}" presName="composite2" presStyleCnt="0"/>
      <dgm:spPr/>
    </dgm:pt>
    <dgm:pt modelId="{F6FCE74B-C810-4F6D-AE26-0B5E51B1B26E}" type="pres">
      <dgm:prSet presAssocID="{ACD507E6-DF99-4D93-AA71-86AD14EDDA82}" presName="image2" presStyleLbl="node2" presStyleIdx="1" presStyleCnt="2"/>
      <dgm:spPr>
        <a:solidFill>
          <a:srgbClr val="CF3338"/>
        </a:solidFill>
      </dgm:spPr>
    </dgm:pt>
    <dgm:pt modelId="{AC4D15AE-1497-4BD4-B3BF-30EA6FB38FA3}" type="pres">
      <dgm:prSet presAssocID="{ACD507E6-DF99-4D93-AA71-86AD14EDDA82}" presName="text2" presStyleLbl="revTx" presStyleIdx="2" presStyleCnt="3">
        <dgm:presLayoutVars>
          <dgm:chPref val="3"/>
        </dgm:presLayoutVars>
      </dgm:prSet>
      <dgm:spPr/>
    </dgm:pt>
    <dgm:pt modelId="{B711458B-1CB8-4501-9B8B-740C356CB344}" type="pres">
      <dgm:prSet presAssocID="{ACD507E6-DF99-4D93-AA71-86AD14EDDA82}" presName="hierChild3" presStyleCnt="0"/>
      <dgm:spPr/>
    </dgm:pt>
  </dgm:ptLst>
  <dgm:cxnLst>
    <dgm:cxn modelId="{444B6A1A-0EC6-4444-86FD-BD8C0A0AB02D}" srcId="{A405BD51-7647-45AF-8E20-21C93FFC951B}" destId="{C868788A-01CE-4199-86A3-203974468A9F}" srcOrd="0" destOrd="0" parTransId="{CABBD716-8F67-417F-988C-030A8E8866AE}" sibTransId="{FCA2E8E2-95BE-4A04-B3B1-9BADB6D42B13}"/>
    <dgm:cxn modelId="{2A68F34B-4F1C-412A-88D8-0F1626ADAB2B}" type="presOf" srcId="{C868788A-01CE-4199-86A3-203974468A9F}" destId="{F18A519E-DA09-4D52-86B3-81D01FDE8EF2}" srcOrd="0" destOrd="0" presId="urn:microsoft.com/office/officeart/2009/layout/CirclePictureHierarchy"/>
    <dgm:cxn modelId="{42DBB753-454D-4A36-AEDD-D7D1A56897B6}" type="presOf" srcId="{A405BD51-7647-45AF-8E20-21C93FFC951B}" destId="{F58152E7-9B5A-42BC-AB6B-83C31822501A}" srcOrd="0" destOrd="0" presId="urn:microsoft.com/office/officeart/2009/layout/CirclePictureHierarchy"/>
    <dgm:cxn modelId="{24014682-FFBB-4804-9C80-8EFD91030744}" type="presOf" srcId="{64ACA810-B33F-4A34-B93A-34ABA6548314}" destId="{E5288B49-3095-4A83-8C10-A160CE9F4AC8}"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D5A313B3-0E75-442C-9CBE-135BA43EEF16}" type="presOf" srcId="{ACD507E6-DF99-4D93-AA71-86AD14EDDA82}" destId="{AC4D15AE-1497-4BD4-B3BF-30EA6FB38FA3}"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6D80CCEC-8073-4A7E-A6B2-1198DCE4B64B}" type="presOf" srcId="{CABBD716-8F67-417F-988C-030A8E8866AE}" destId="{875F96F3-30BC-496B-AE0B-082E6B86AC05}" srcOrd="0" destOrd="0" presId="urn:microsoft.com/office/officeart/2009/layout/CirclePictureHierarchy"/>
    <dgm:cxn modelId="{28476DFF-4487-4DAE-9C2E-77D6C4F274FE}" srcId="{E5E962CB-877F-4A13-A575-40D08EA9DDD6}" destId="{A405BD51-7647-45AF-8E20-21C93FFC951B}" srcOrd="0" destOrd="0" parTransId="{1B492B0F-D181-4B65-8955-1B4D5BE8DDAD}" sibTransId="{2E9EBE68-E77A-4C5C-A0BE-6788800B17A7}"/>
    <dgm:cxn modelId="{56CB7154-9979-40AF-8D01-E686B4E71138}" type="presParOf" srcId="{0F5E97FF-6A27-4FB2-BA0F-DC9E9EC37468}" destId="{FB4FD07D-9474-4592-8867-FDED48F30D39}" srcOrd="0" destOrd="0" presId="urn:microsoft.com/office/officeart/2009/layout/CirclePictureHierarchy"/>
    <dgm:cxn modelId="{425B85DE-44DC-48D3-AD58-31600D0C6036}" type="presParOf" srcId="{FB4FD07D-9474-4592-8867-FDED48F30D39}" destId="{4446F746-B4BE-4949-ADA0-110499F1DB1E}" srcOrd="0" destOrd="0" presId="urn:microsoft.com/office/officeart/2009/layout/CirclePictureHierarchy"/>
    <dgm:cxn modelId="{280D3063-ED74-4ABA-9A49-485C264F5696}" type="presParOf" srcId="{4446F746-B4BE-4949-ADA0-110499F1DB1E}" destId="{71AFA267-E4A7-4137-BFFA-C44284706939}" srcOrd="0" destOrd="0" presId="urn:microsoft.com/office/officeart/2009/layout/CirclePictureHierarchy"/>
    <dgm:cxn modelId="{7B159E0B-F95F-4524-89BC-8651D04A8F78}" type="presParOf" srcId="{4446F746-B4BE-4949-ADA0-110499F1DB1E}" destId="{F58152E7-9B5A-42BC-AB6B-83C31822501A}" srcOrd="1" destOrd="0" presId="urn:microsoft.com/office/officeart/2009/layout/CirclePictureHierarchy"/>
    <dgm:cxn modelId="{4BBB02A3-F763-45EE-88BD-2F493A8D2EA1}" type="presParOf" srcId="{FB4FD07D-9474-4592-8867-FDED48F30D39}" destId="{2E7E10FE-92E4-4E89-AF4C-BE176326F4C5}" srcOrd="1" destOrd="0" presId="urn:microsoft.com/office/officeart/2009/layout/CirclePictureHierarchy"/>
    <dgm:cxn modelId="{23472ED7-70DA-4992-9659-7AD03FDB3073}" type="presParOf" srcId="{2E7E10FE-92E4-4E89-AF4C-BE176326F4C5}" destId="{875F96F3-30BC-496B-AE0B-082E6B86AC05}" srcOrd="0" destOrd="0" presId="urn:microsoft.com/office/officeart/2009/layout/CirclePictureHierarchy"/>
    <dgm:cxn modelId="{61A6A244-01B9-421E-8DFE-76DD34A467D1}" type="presParOf" srcId="{2E7E10FE-92E4-4E89-AF4C-BE176326F4C5}" destId="{AFF8C844-47C7-4315-A1DE-F93F58A0C993}" srcOrd="1" destOrd="0" presId="urn:microsoft.com/office/officeart/2009/layout/CirclePictureHierarchy"/>
    <dgm:cxn modelId="{F7E54136-EE75-4AFD-9312-BD6B997BDE26}" type="presParOf" srcId="{AFF8C844-47C7-4315-A1DE-F93F58A0C993}" destId="{CCF4A661-6C84-4F87-BE66-FC267E2B1A17}" srcOrd="0" destOrd="0" presId="urn:microsoft.com/office/officeart/2009/layout/CirclePictureHierarchy"/>
    <dgm:cxn modelId="{A1DB2180-0F5D-43BE-B4C2-88C75B0BA21B}" type="presParOf" srcId="{CCF4A661-6C84-4F87-BE66-FC267E2B1A17}" destId="{67C8F230-14DA-4915-AC64-0BE854565119}" srcOrd="0" destOrd="0" presId="urn:microsoft.com/office/officeart/2009/layout/CirclePictureHierarchy"/>
    <dgm:cxn modelId="{8D4E178C-AA3F-43D0-83CE-81E3DEEAAFF3}" type="presParOf" srcId="{CCF4A661-6C84-4F87-BE66-FC267E2B1A17}" destId="{F18A519E-DA09-4D52-86B3-81D01FDE8EF2}" srcOrd="1" destOrd="0" presId="urn:microsoft.com/office/officeart/2009/layout/CirclePictureHierarchy"/>
    <dgm:cxn modelId="{4CB3895E-7705-4E5F-8A65-875F7E4373D6}" type="presParOf" srcId="{AFF8C844-47C7-4315-A1DE-F93F58A0C993}" destId="{291F1139-BB73-4DDB-952B-5A8B1DE119E8}" srcOrd="1" destOrd="0" presId="urn:microsoft.com/office/officeart/2009/layout/CirclePictureHierarchy"/>
    <dgm:cxn modelId="{2A23B2F2-655A-44E8-ACE7-297CC0C48EDF}" type="presParOf" srcId="{2E7E10FE-92E4-4E89-AF4C-BE176326F4C5}" destId="{E5288B49-3095-4A83-8C10-A160CE9F4AC8}" srcOrd="2" destOrd="0" presId="urn:microsoft.com/office/officeart/2009/layout/CirclePictureHierarchy"/>
    <dgm:cxn modelId="{1A347101-357C-4A13-8E96-CF1C9FCBC7BB}" type="presParOf" srcId="{2E7E10FE-92E4-4E89-AF4C-BE176326F4C5}" destId="{951895DC-3A87-4BCE-9D7A-FC80764CC7E0}" srcOrd="3" destOrd="0" presId="urn:microsoft.com/office/officeart/2009/layout/CirclePictureHierarchy"/>
    <dgm:cxn modelId="{FE443068-CC1E-4C49-B83F-2CA9F2D42656}" type="presParOf" srcId="{951895DC-3A87-4BCE-9D7A-FC80764CC7E0}" destId="{ECECA644-B3F4-47AA-9CF0-6FC6A4186A6E}" srcOrd="0" destOrd="0" presId="urn:microsoft.com/office/officeart/2009/layout/CirclePictureHierarchy"/>
    <dgm:cxn modelId="{36F573ED-65C0-46EE-8590-DC2086445A1C}" type="presParOf" srcId="{ECECA644-B3F4-47AA-9CF0-6FC6A4186A6E}" destId="{F6FCE74B-C810-4F6D-AE26-0B5E51B1B26E}" srcOrd="0" destOrd="0" presId="urn:microsoft.com/office/officeart/2009/layout/CirclePictureHierarchy"/>
    <dgm:cxn modelId="{6531840C-223E-41A6-97BD-0CC8C1A4B16A}" type="presParOf" srcId="{ECECA644-B3F4-47AA-9CF0-6FC6A4186A6E}" destId="{AC4D15AE-1497-4BD4-B3BF-30EA6FB38FA3}" srcOrd="1" destOrd="0" presId="urn:microsoft.com/office/officeart/2009/layout/CirclePictureHierarchy"/>
    <dgm:cxn modelId="{7BADEA96-C703-447A-A586-59383122BD5D}" type="presParOf" srcId="{951895DC-3A87-4BCE-9D7A-FC80764CC7E0}" destId="{B711458B-1CB8-4501-9B8B-740C356CB344}"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A893D-5431-4427-81E4-1E5B15FDCDE1}">
      <dsp:nvSpPr>
        <dsp:cNvPr id="0" name=""/>
        <dsp:cNvSpPr/>
      </dsp:nvSpPr>
      <dsp:spPr>
        <a:xfrm>
          <a:off x="10666758" y="4893295"/>
          <a:ext cx="1662869" cy="337589"/>
        </a:xfrm>
        <a:custGeom>
          <a:avLst/>
          <a:gdLst/>
          <a:ahLst/>
          <a:cxnLst/>
          <a:rect l="0" t="0" r="0" b="0"/>
          <a:pathLst>
            <a:path>
              <a:moveTo>
                <a:pt x="0" y="0"/>
              </a:moveTo>
              <a:lnTo>
                <a:pt x="0" y="170134"/>
              </a:lnTo>
              <a:lnTo>
                <a:pt x="1662869" y="170134"/>
              </a:lnTo>
              <a:lnTo>
                <a:pt x="1662869"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3A953E54-2270-4D8E-935F-27584BE104F5}">
      <dsp:nvSpPr>
        <dsp:cNvPr id="0" name=""/>
        <dsp:cNvSpPr/>
      </dsp:nvSpPr>
      <dsp:spPr>
        <a:xfrm>
          <a:off x="9382422" y="4893295"/>
          <a:ext cx="1284336" cy="337589"/>
        </a:xfrm>
        <a:custGeom>
          <a:avLst/>
          <a:gdLst/>
          <a:ahLst/>
          <a:cxnLst/>
          <a:rect l="0" t="0" r="0" b="0"/>
          <a:pathLst>
            <a:path>
              <a:moveTo>
                <a:pt x="1284336" y="0"/>
              </a:moveTo>
              <a:lnTo>
                <a:pt x="1284336"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01681AD4-BC66-4B90-8F1C-9E59014C1CAF}">
      <dsp:nvSpPr>
        <dsp:cNvPr id="0" name=""/>
        <dsp:cNvSpPr/>
      </dsp:nvSpPr>
      <dsp:spPr>
        <a:xfrm>
          <a:off x="7266651" y="3483994"/>
          <a:ext cx="3400107" cy="337589"/>
        </a:xfrm>
        <a:custGeom>
          <a:avLst/>
          <a:gdLst/>
          <a:ahLst/>
          <a:cxnLst/>
          <a:rect l="0" t="0" r="0" b="0"/>
          <a:pathLst>
            <a:path>
              <a:moveTo>
                <a:pt x="0" y="0"/>
              </a:moveTo>
              <a:lnTo>
                <a:pt x="0" y="170134"/>
              </a:lnTo>
              <a:lnTo>
                <a:pt x="3400107" y="170134"/>
              </a:lnTo>
              <a:lnTo>
                <a:pt x="3400107"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AB86BE53-D5ED-41C9-A375-C077D0DDCA63}">
      <dsp:nvSpPr>
        <dsp:cNvPr id="0" name=""/>
        <dsp:cNvSpPr/>
      </dsp:nvSpPr>
      <dsp:spPr>
        <a:xfrm>
          <a:off x="3488010" y="4893295"/>
          <a:ext cx="2947206" cy="337589"/>
        </a:xfrm>
        <a:custGeom>
          <a:avLst/>
          <a:gdLst/>
          <a:ahLst/>
          <a:cxnLst/>
          <a:rect l="0" t="0" r="0" b="0"/>
          <a:pathLst>
            <a:path>
              <a:moveTo>
                <a:pt x="0" y="0"/>
              </a:moveTo>
              <a:lnTo>
                <a:pt x="0" y="170134"/>
              </a:lnTo>
              <a:lnTo>
                <a:pt x="2947206" y="170134"/>
              </a:lnTo>
              <a:lnTo>
                <a:pt x="2947206"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3C69A431-98CC-46BB-929E-D0E8031216C0}">
      <dsp:nvSpPr>
        <dsp:cNvPr id="0" name=""/>
        <dsp:cNvSpPr/>
      </dsp:nvSpPr>
      <dsp:spPr>
        <a:xfrm>
          <a:off x="3442290" y="4893295"/>
          <a:ext cx="91440" cy="337589"/>
        </a:xfrm>
        <a:custGeom>
          <a:avLst/>
          <a:gdLst/>
          <a:ahLst/>
          <a:cxnLst/>
          <a:rect l="0" t="0" r="0" b="0"/>
          <a:pathLst>
            <a:path>
              <a:moveTo>
                <a:pt x="45720" y="0"/>
              </a:moveTo>
              <a:lnTo>
                <a:pt x="45720" y="3375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48BDD3-FCF7-489F-9C6C-D974DAC24DC1}">
      <dsp:nvSpPr>
        <dsp:cNvPr id="0" name=""/>
        <dsp:cNvSpPr/>
      </dsp:nvSpPr>
      <dsp:spPr>
        <a:xfrm>
          <a:off x="540804" y="4893295"/>
          <a:ext cx="2947206" cy="337589"/>
        </a:xfrm>
        <a:custGeom>
          <a:avLst/>
          <a:gdLst/>
          <a:ahLst/>
          <a:cxnLst/>
          <a:rect l="0" t="0" r="0" b="0"/>
          <a:pathLst>
            <a:path>
              <a:moveTo>
                <a:pt x="2947206" y="0"/>
              </a:moveTo>
              <a:lnTo>
                <a:pt x="2947206"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87AAB2B1-5E1E-42B1-9615-E51F67470DB5}">
      <dsp:nvSpPr>
        <dsp:cNvPr id="0" name=""/>
        <dsp:cNvSpPr/>
      </dsp:nvSpPr>
      <dsp:spPr>
        <a:xfrm>
          <a:off x="3488010" y="3483994"/>
          <a:ext cx="3778641" cy="337589"/>
        </a:xfrm>
        <a:custGeom>
          <a:avLst/>
          <a:gdLst/>
          <a:ahLst/>
          <a:cxnLst/>
          <a:rect l="0" t="0" r="0" b="0"/>
          <a:pathLst>
            <a:path>
              <a:moveTo>
                <a:pt x="3778641" y="0"/>
              </a:moveTo>
              <a:lnTo>
                <a:pt x="3778641"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1009AA9B-3FE2-4564-9EEB-23FC00AE6337}">
      <dsp:nvSpPr>
        <dsp:cNvPr id="0" name=""/>
        <dsp:cNvSpPr/>
      </dsp:nvSpPr>
      <dsp:spPr>
        <a:xfrm>
          <a:off x="6730795" y="24122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C9798A-B1DC-479F-9C7D-3750A9A28E41}">
      <dsp:nvSpPr>
        <dsp:cNvPr id="0" name=""/>
        <dsp:cNvSpPr/>
      </dsp:nvSpPr>
      <dsp:spPr>
        <a:xfrm>
          <a:off x="7802507" y="2409604"/>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Variable</a:t>
          </a:r>
        </a:p>
      </dsp:txBody>
      <dsp:txXfrm>
        <a:off x="7802507" y="2409604"/>
        <a:ext cx="1607566" cy="1071711"/>
      </dsp:txXfrm>
    </dsp:sp>
    <dsp:sp modelId="{0EC82F2C-CA1B-4A34-AF62-64A49F0907A9}">
      <dsp:nvSpPr>
        <dsp:cNvPr id="0" name=""/>
        <dsp:cNvSpPr/>
      </dsp:nvSpPr>
      <dsp:spPr>
        <a:xfrm>
          <a:off x="2952154" y="38215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450CFF-36D0-4CC0-850F-D5440B1D6428}">
      <dsp:nvSpPr>
        <dsp:cNvPr id="0" name=""/>
        <dsp:cNvSpPr/>
      </dsp:nvSpPr>
      <dsp:spPr>
        <a:xfrm>
          <a:off x="4023866" y="3818904"/>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4023866" y="3818904"/>
        <a:ext cx="1607566" cy="1071711"/>
      </dsp:txXfrm>
    </dsp:sp>
    <dsp:sp modelId="{C1CF1683-1A9D-4D43-9406-72AFC8B9CC57}">
      <dsp:nvSpPr>
        <dsp:cNvPr id="0" name=""/>
        <dsp:cNvSpPr/>
      </dsp:nvSpPr>
      <dsp:spPr>
        <a:xfrm>
          <a:off x="4948"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33EF57-7E8E-47CB-BCCD-198B0450C484}">
      <dsp:nvSpPr>
        <dsp:cNvPr id="0" name=""/>
        <dsp:cNvSpPr/>
      </dsp:nvSpPr>
      <dsp:spPr>
        <a:xfrm>
          <a:off x="1076659"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1076659" y="5228205"/>
        <a:ext cx="1607566" cy="1071711"/>
      </dsp:txXfrm>
    </dsp:sp>
    <dsp:sp modelId="{75BE8E6F-2998-418F-AA21-610C3926C412}">
      <dsp:nvSpPr>
        <dsp:cNvPr id="0" name=""/>
        <dsp:cNvSpPr/>
      </dsp:nvSpPr>
      <dsp:spPr>
        <a:xfrm>
          <a:off x="2952154"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38DDFE-611D-40FB-BA13-F4D8F47376B4}">
      <dsp:nvSpPr>
        <dsp:cNvPr id="0" name=""/>
        <dsp:cNvSpPr/>
      </dsp:nvSpPr>
      <dsp:spPr>
        <a:xfrm>
          <a:off x="4023866"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4023866" y="5228205"/>
        <a:ext cx="1607566" cy="1071711"/>
      </dsp:txXfrm>
    </dsp:sp>
    <dsp:sp modelId="{A97A5EC9-C14B-445C-BAC2-BDF992A5A4A0}">
      <dsp:nvSpPr>
        <dsp:cNvPr id="0" name=""/>
        <dsp:cNvSpPr/>
      </dsp:nvSpPr>
      <dsp:spPr>
        <a:xfrm>
          <a:off x="5899360"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47B8B8-BC79-482B-A529-8F0E9D2E7792}">
      <dsp:nvSpPr>
        <dsp:cNvPr id="0" name=""/>
        <dsp:cNvSpPr/>
      </dsp:nvSpPr>
      <dsp:spPr>
        <a:xfrm>
          <a:off x="6971072"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6971072" y="5228205"/>
        <a:ext cx="1607566" cy="1071711"/>
      </dsp:txXfrm>
    </dsp:sp>
    <dsp:sp modelId="{0D703642-B286-4FCF-919D-492CEAD1AAEF}">
      <dsp:nvSpPr>
        <dsp:cNvPr id="0" name=""/>
        <dsp:cNvSpPr/>
      </dsp:nvSpPr>
      <dsp:spPr>
        <a:xfrm>
          <a:off x="10130903" y="38215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6C595C-D459-4116-890C-0FCDF243A72B}">
      <dsp:nvSpPr>
        <dsp:cNvPr id="0" name=""/>
        <dsp:cNvSpPr/>
      </dsp:nvSpPr>
      <dsp:spPr>
        <a:xfrm>
          <a:off x="11320577" y="3810395"/>
          <a:ext cx="2364634"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11320577" y="3810395"/>
        <a:ext cx="2364634" cy="1071711"/>
      </dsp:txXfrm>
    </dsp:sp>
    <dsp:sp modelId="{29FF6941-A2F0-4F5E-A260-FA54E556977F}">
      <dsp:nvSpPr>
        <dsp:cNvPr id="0" name=""/>
        <dsp:cNvSpPr/>
      </dsp:nvSpPr>
      <dsp:spPr>
        <a:xfrm>
          <a:off x="8846566"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88EAB4-3EF5-4D27-86BD-F96C9F6C0A8A}">
      <dsp:nvSpPr>
        <dsp:cNvPr id="0" name=""/>
        <dsp:cNvSpPr/>
      </dsp:nvSpPr>
      <dsp:spPr>
        <a:xfrm>
          <a:off x="9918278"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9918278" y="5228205"/>
        <a:ext cx="1607566" cy="1071711"/>
      </dsp:txXfrm>
    </dsp:sp>
    <dsp:sp modelId="{1AB78844-7EEA-4FFA-A269-1431E985F8E1}">
      <dsp:nvSpPr>
        <dsp:cNvPr id="0" name=""/>
        <dsp:cNvSpPr/>
      </dsp:nvSpPr>
      <dsp:spPr>
        <a:xfrm>
          <a:off x="11793773"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988BA3-F9A8-4D7F-8FB4-1BF61A68E207}">
      <dsp:nvSpPr>
        <dsp:cNvPr id="0" name=""/>
        <dsp:cNvSpPr/>
      </dsp:nvSpPr>
      <dsp:spPr>
        <a:xfrm>
          <a:off x="12865484"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12865484" y="5228205"/>
        <a:ext cx="1607566" cy="10717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856C7-8A44-4FF5-B8E5-0DF6B7AA95E0}">
      <dsp:nvSpPr>
        <dsp:cNvPr id="0" name=""/>
        <dsp:cNvSpPr/>
      </dsp:nvSpPr>
      <dsp:spPr>
        <a:xfrm>
          <a:off x="5881687" y="4073326"/>
          <a:ext cx="4976812" cy="570071"/>
        </a:xfrm>
        <a:custGeom>
          <a:avLst/>
          <a:gdLst/>
          <a:ahLst/>
          <a:cxnLst/>
          <a:rect l="0" t="0" r="0" b="0"/>
          <a:pathLst>
            <a:path>
              <a:moveTo>
                <a:pt x="0" y="0"/>
              </a:moveTo>
              <a:lnTo>
                <a:pt x="0" y="287297"/>
              </a:lnTo>
              <a:lnTo>
                <a:pt x="4976812" y="287297"/>
              </a:lnTo>
              <a:lnTo>
                <a:pt x="4976812" y="570071"/>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92F4DED8-28D4-4342-8705-94B95D9A4ACE}">
      <dsp:nvSpPr>
        <dsp:cNvPr id="0" name=""/>
        <dsp:cNvSpPr/>
      </dsp:nvSpPr>
      <dsp:spPr>
        <a:xfrm>
          <a:off x="5835967" y="4073326"/>
          <a:ext cx="91440" cy="570071"/>
        </a:xfrm>
        <a:custGeom>
          <a:avLst/>
          <a:gdLst/>
          <a:ahLst/>
          <a:cxnLst/>
          <a:rect l="0" t="0" r="0" b="0"/>
          <a:pathLst>
            <a:path>
              <a:moveTo>
                <a:pt x="45720" y="0"/>
              </a:moveTo>
              <a:lnTo>
                <a:pt x="45720" y="5700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EDC55A-7AAA-4F24-85EE-803CD3FAD3A5}">
      <dsp:nvSpPr>
        <dsp:cNvPr id="0" name=""/>
        <dsp:cNvSpPr/>
      </dsp:nvSpPr>
      <dsp:spPr>
        <a:xfrm>
          <a:off x="904875" y="4073326"/>
          <a:ext cx="4976812" cy="570071"/>
        </a:xfrm>
        <a:custGeom>
          <a:avLst/>
          <a:gdLst/>
          <a:ahLst/>
          <a:cxnLst/>
          <a:rect l="0" t="0" r="0" b="0"/>
          <a:pathLst>
            <a:path>
              <a:moveTo>
                <a:pt x="4976812" y="0"/>
              </a:moveTo>
              <a:lnTo>
                <a:pt x="4976812" y="287297"/>
              </a:lnTo>
              <a:lnTo>
                <a:pt x="0" y="287297"/>
              </a:lnTo>
              <a:lnTo>
                <a:pt x="0" y="570071"/>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19200797-FB06-48E2-A521-1A4A28F86E05}">
      <dsp:nvSpPr>
        <dsp:cNvPr id="0" name=""/>
        <dsp:cNvSpPr/>
      </dsp:nvSpPr>
      <dsp:spPr>
        <a:xfrm>
          <a:off x="4976812" y="2263576"/>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0CEC2A-2D7E-4CD2-B726-33B69AC13D41}">
      <dsp:nvSpPr>
        <dsp:cNvPr id="0" name=""/>
        <dsp:cNvSpPr/>
      </dsp:nvSpPr>
      <dsp:spPr>
        <a:xfrm>
          <a:off x="6786562" y="2259052"/>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6786562" y="2259052"/>
        <a:ext cx="2714624" cy="1809749"/>
      </dsp:txXfrm>
    </dsp:sp>
    <dsp:sp modelId="{1AC472DA-DC50-427A-B9B6-8D4AF1A721C6}">
      <dsp:nvSpPr>
        <dsp:cNvPr id="0" name=""/>
        <dsp:cNvSpPr/>
      </dsp:nvSpPr>
      <dsp:spPr>
        <a:xfrm>
          <a:off x="0"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213FCE-2463-41F6-9460-82CC3E7583EB}">
      <dsp:nvSpPr>
        <dsp:cNvPr id="0" name=""/>
        <dsp:cNvSpPr/>
      </dsp:nvSpPr>
      <dsp:spPr>
        <a:xfrm>
          <a:off x="1809750"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1809750" y="4638873"/>
        <a:ext cx="2714624" cy="1809749"/>
      </dsp:txXfrm>
    </dsp:sp>
    <dsp:sp modelId="{D85368BC-4140-4808-9EB8-986D185EC83E}">
      <dsp:nvSpPr>
        <dsp:cNvPr id="0" name=""/>
        <dsp:cNvSpPr/>
      </dsp:nvSpPr>
      <dsp:spPr>
        <a:xfrm>
          <a:off x="4976812"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6ED96-1675-48FA-9EBB-A8615D6A744D}">
      <dsp:nvSpPr>
        <dsp:cNvPr id="0" name=""/>
        <dsp:cNvSpPr/>
      </dsp:nvSpPr>
      <dsp:spPr>
        <a:xfrm>
          <a:off x="6786562"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6786562" y="4638873"/>
        <a:ext cx="2714624" cy="1809749"/>
      </dsp:txXfrm>
    </dsp:sp>
    <dsp:sp modelId="{3F43EA89-FA96-41DA-8746-DDC9B854BA79}">
      <dsp:nvSpPr>
        <dsp:cNvPr id="0" name=""/>
        <dsp:cNvSpPr/>
      </dsp:nvSpPr>
      <dsp:spPr>
        <a:xfrm>
          <a:off x="9953624"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A5F767-C0FF-4537-8507-C22ED0AD6CA0}">
      <dsp:nvSpPr>
        <dsp:cNvPr id="0" name=""/>
        <dsp:cNvSpPr/>
      </dsp:nvSpPr>
      <dsp:spPr>
        <a:xfrm>
          <a:off x="11763374"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11763374" y="4638873"/>
        <a:ext cx="2714624" cy="18097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88B49-3095-4A83-8C10-A160CE9F4AC8}">
      <dsp:nvSpPr>
        <dsp:cNvPr id="0" name=""/>
        <dsp:cNvSpPr/>
      </dsp:nvSpPr>
      <dsp:spPr>
        <a:xfrm>
          <a:off x="5675969" y="2136351"/>
          <a:ext cx="2865555" cy="656472"/>
        </a:xfrm>
        <a:custGeom>
          <a:avLst/>
          <a:gdLst/>
          <a:ahLst/>
          <a:cxnLst/>
          <a:rect l="0" t="0" r="0" b="0"/>
          <a:pathLst>
            <a:path>
              <a:moveTo>
                <a:pt x="0" y="0"/>
              </a:moveTo>
              <a:lnTo>
                <a:pt x="0" y="330841"/>
              </a:lnTo>
              <a:lnTo>
                <a:pt x="2865555" y="330841"/>
              </a:lnTo>
              <a:lnTo>
                <a:pt x="2865555" y="656472"/>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875F96F3-30BC-496B-AE0B-082E6B86AC05}">
      <dsp:nvSpPr>
        <dsp:cNvPr id="0" name=""/>
        <dsp:cNvSpPr/>
      </dsp:nvSpPr>
      <dsp:spPr>
        <a:xfrm>
          <a:off x="2810414" y="2136351"/>
          <a:ext cx="2865555" cy="656472"/>
        </a:xfrm>
        <a:custGeom>
          <a:avLst/>
          <a:gdLst/>
          <a:ahLst/>
          <a:cxnLst/>
          <a:rect l="0" t="0" r="0" b="0"/>
          <a:pathLst>
            <a:path>
              <a:moveTo>
                <a:pt x="2865555" y="0"/>
              </a:moveTo>
              <a:lnTo>
                <a:pt x="2865555" y="330841"/>
              </a:lnTo>
              <a:lnTo>
                <a:pt x="0" y="330841"/>
              </a:lnTo>
              <a:lnTo>
                <a:pt x="0" y="656472"/>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71AFA267-E4A7-4137-BFFA-C44284706939}">
      <dsp:nvSpPr>
        <dsp:cNvPr id="0" name=""/>
        <dsp:cNvSpPr/>
      </dsp:nvSpPr>
      <dsp:spPr>
        <a:xfrm>
          <a:off x="4633949" y="52311"/>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8152E7-9B5A-42BC-AB6B-83C31822501A}">
      <dsp:nvSpPr>
        <dsp:cNvPr id="0" name=""/>
        <dsp:cNvSpPr/>
      </dsp:nvSpPr>
      <dsp:spPr>
        <a:xfrm>
          <a:off x="6717989" y="47101"/>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6717989" y="47101"/>
        <a:ext cx="3126060" cy="2084040"/>
      </dsp:txXfrm>
    </dsp:sp>
    <dsp:sp modelId="{67C8F230-14DA-4915-AC64-0BE854565119}">
      <dsp:nvSpPr>
        <dsp:cNvPr id="0" name=""/>
        <dsp:cNvSpPr/>
      </dsp:nvSpPr>
      <dsp:spPr>
        <a:xfrm>
          <a:off x="1768394" y="2792824"/>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8A519E-DA09-4D52-86B3-81D01FDE8EF2}">
      <dsp:nvSpPr>
        <dsp:cNvPr id="0" name=""/>
        <dsp:cNvSpPr/>
      </dsp:nvSpPr>
      <dsp:spPr>
        <a:xfrm>
          <a:off x="3852434" y="2787614"/>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3852434" y="2787614"/>
        <a:ext cx="3126060" cy="2084040"/>
      </dsp:txXfrm>
    </dsp:sp>
    <dsp:sp modelId="{F6FCE74B-C810-4F6D-AE26-0B5E51B1B26E}">
      <dsp:nvSpPr>
        <dsp:cNvPr id="0" name=""/>
        <dsp:cNvSpPr/>
      </dsp:nvSpPr>
      <dsp:spPr>
        <a:xfrm>
          <a:off x="7499505" y="2792824"/>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4D15AE-1497-4BD4-B3BF-30EA6FB38FA3}">
      <dsp:nvSpPr>
        <dsp:cNvPr id="0" name=""/>
        <dsp:cNvSpPr/>
      </dsp:nvSpPr>
      <dsp:spPr>
        <a:xfrm>
          <a:off x="9583545" y="2787614"/>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9583545" y="2787614"/>
        <a:ext cx="3126060" cy="2084040"/>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4" name="Google Shape;25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comes to mind when you think of </a:t>
            </a:r>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2230472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used to structured data but unstructured data is coming into vogue and there are ways to use them together…</a:t>
            </a:r>
          </a:p>
        </p:txBody>
      </p:sp>
      <p:sp>
        <p:nvSpPr>
          <p:cNvPr id="4" name="Slide Number Placeholder 3"/>
          <p:cNvSpPr>
            <a:spLocks noGrp="1"/>
          </p:cNvSpPr>
          <p:nvPr>
            <p:ph type="sldNum" sz="quarter" idx="5"/>
          </p:nvPr>
        </p:nvSpPr>
        <p:spPr/>
        <p:txBody>
          <a:bodyPr/>
          <a:lstStyle/>
          <a:p>
            <a:fld id="{F9DB3DAC-CD90-4DD2-80B1-E135CFB4F8DD}" type="slidenum">
              <a:rPr lang="en-US" smtClean="0"/>
              <a:t>13</a:t>
            </a:fld>
            <a:endParaRPr lang="en-US"/>
          </a:p>
        </p:txBody>
      </p:sp>
    </p:spTree>
    <p:extLst>
      <p:ext uri="{BB962C8B-B14F-4D97-AF65-F5344CB8AC3E}">
        <p14:creationId xmlns:p14="http://schemas.microsoft.com/office/powerpoint/2010/main" val="4260665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used to structured data but unstructured data is coming into vogue and there are ways to use them together…</a:t>
            </a:r>
          </a:p>
        </p:txBody>
      </p:sp>
      <p:sp>
        <p:nvSpPr>
          <p:cNvPr id="4" name="Slide Number Placeholder 3"/>
          <p:cNvSpPr>
            <a:spLocks noGrp="1"/>
          </p:cNvSpPr>
          <p:nvPr>
            <p:ph type="sldNum" sz="quarter" idx="5"/>
          </p:nvPr>
        </p:nvSpPr>
        <p:spPr/>
        <p:txBody>
          <a:bodyPr/>
          <a:lstStyle/>
          <a:p>
            <a:fld id="{F9DB3DAC-CD90-4DD2-80B1-E135CFB4F8DD}" type="slidenum">
              <a:rPr lang="en-US" smtClean="0"/>
              <a:t>16</a:t>
            </a:fld>
            <a:endParaRPr lang="en-US"/>
          </a:p>
        </p:txBody>
      </p:sp>
    </p:spTree>
    <p:extLst>
      <p:ext uri="{BB962C8B-B14F-4D97-AF65-F5344CB8AC3E}">
        <p14:creationId xmlns:p14="http://schemas.microsoft.com/office/powerpoint/2010/main" val="3894943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1100282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3333383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too much about the building blocks right now – I have this in here to gauge everyone’s interest </a:t>
            </a:r>
          </a:p>
        </p:txBody>
      </p:sp>
      <p:sp>
        <p:nvSpPr>
          <p:cNvPr id="4" name="Slide Number Placeholder 3"/>
          <p:cNvSpPr>
            <a:spLocks noGrp="1"/>
          </p:cNvSpPr>
          <p:nvPr>
            <p:ph type="sldNum" sz="quarter" idx="5"/>
          </p:nvPr>
        </p:nvSpPr>
        <p:spPr/>
        <p:txBody>
          <a:bodyPr/>
          <a:lstStyle/>
          <a:p>
            <a:fld id="{1300335D-9F13-4B80-ADC5-B0EA3E10FF6B}" type="slidenum">
              <a:rPr lang="en-US" smtClean="0"/>
              <a:t>20</a:t>
            </a:fld>
            <a:endParaRPr lang="en-US"/>
          </a:p>
        </p:txBody>
      </p:sp>
    </p:spTree>
    <p:extLst>
      <p:ext uri="{BB962C8B-B14F-4D97-AF65-F5344CB8AC3E}">
        <p14:creationId xmlns:p14="http://schemas.microsoft.com/office/powerpoint/2010/main" val="2076419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1180725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741417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483526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3942275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5366109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3841019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3592188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16125880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0170597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a:p>
            <a:endParaRPr lang="en-US" dirty="0"/>
          </a:p>
          <a:p>
            <a:r>
              <a:rPr lang="en-US" dirty="0"/>
              <a:t>Standard error – how much variation can we expect in our means if we drew many random samples.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41</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https://swiy.co/amx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https://pixabay.com/photos/bigfoot-evolution-anthropoid-ape-542546/  </a:t>
            </a:r>
          </a:p>
          <a:p>
            <a:r>
              <a:rPr lang="en-US" dirty="0"/>
              <a:t>The interesting thing about the normal distribution is that while we see approximations to it everywhere, it’s nearly impossible to find it perfectly in real life.  Some ways we can check whether a variable is normally distributed enough are with descriptive statistics. We can check whether its skewness and kurtosis fall within a certain range, this is a pretty generous range here, but a perfectly normal distribution will have a skewness and kurtosis of 0, so the closer to 0 the more normal it is.</a:t>
            </a:r>
          </a:p>
          <a:p>
            <a:endParaRPr lang="en-US" dirty="0"/>
          </a:p>
          <a:p>
            <a:r>
              <a:rPr lang="en-US" dirty="0"/>
              <a:t>We can also visualize it and we’ve been using histograms to do that. With this we can see whether the variable “looks” normal, or how “bell-shaped” it appears.  </a:t>
            </a:r>
          </a:p>
          <a:p>
            <a:endParaRPr lang="en-US" dirty="0"/>
          </a:p>
          <a:p>
            <a:r>
              <a:rPr lang="en-US" dirty="0"/>
              <a:t>Finally there are some other ways to test normality but we won’t get into those, we can perform a statistical test to check whether our variable is likely to be different than normal. The cool thing is that after this course you will understand how tests like these work at a basic level. </a:t>
            </a:r>
          </a:p>
        </p:txBody>
      </p:sp>
      <p:sp>
        <p:nvSpPr>
          <p:cNvPr id="4" name="Slide Number Placeholder 3"/>
          <p:cNvSpPr>
            <a:spLocks noGrp="1"/>
          </p:cNvSpPr>
          <p:nvPr>
            <p:ph type="sldNum" sz="quarter" idx="5"/>
          </p:nvPr>
        </p:nvSpPr>
        <p:spPr/>
        <p:txBody>
          <a:bodyPr/>
          <a:lstStyle/>
          <a:p>
            <a:fld id="{FFB500C5-13F7-48FC-8160-C29AECF6C602}" type="slidenum">
              <a:rPr lang="en-US" smtClean="0"/>
              <a:t>51</a:t>
            </a:fld>
            <a:endParaRPr lang="en-US"/>
          </a:p>
        </p:txBody>
      </p:sp>
    </p:spTree>
    <p:extLst>
      <p:ext uri="{BB962C8B-B14F-4D97-AF65-F5344CB8AC3E}">
        <p14:creationId xmlns:p14="http://schemas.microsoft.com/office/powerpoint/2010/main" val="41816128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now you will see R’s equivalent to some of those features you saw with Python. I think that for different reasons Python seems to be taking the lead on Excel automation, but R has some pretty robust features and in some ways are richer than Python’s. </a:t>
            </a:r>
          </a:p>
        </p:txBody>
      </p:sp>
      <p:sp>
        <p:nvSpPr>
          <p:cNvPr id="4" name="Slide Number Placeholder 3"/>
          <p:cNvSpPr>
            <a:spLocks noGrp="1"/>
          </p:cNvSpPr>
          <p:nvPr>
            <p:ph type="sldNum" sz="quarter" idx="5"/>
          </p:nvPr>
        </p:nvSpPr>
        <p:spPr/>
        <p:txBody>
          <a:bodyPr/>
          <a:lstStyle/>
          <a:p>
            <a:fld id="{3BB66621-ADCC-4EF8-8003-B9D3E881DCD2}" type="slidenum">
              <a:rPr lang="en-US" smtClean="0"/>
              <a:t>55</a:t>
            </a:fld>
            <a:endParaRPr lang="en-US"/>
          </a:p>
        </p:txBody>
      </p:sp>
    </p:spTree>
    <p:extLst>
      <p:ext uri="{BB962C8B-B14F-4D97-AF65-F5344CB8AC3E}">
        <p14:creationId xmlns:p14="http://schemas.microsoft.com/office/powerpoint/2010/main" val="40267636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now you will see R’s equivalent to some of those features you saw with Python. I think that for different reasons Python seems to be taking the lead on Excel automation, but R has some pretty robust features and in some ways are richer than Python’s. </a:t>
            </a:r>
          </a:p>
        </p:txBody>
      </p:sp>
      <p:sp>
        <p:nvSpPr>
          <p:cNvPr id="4" name="Slide Number Placeholder 3"/>
          <p:cNvSpPr>
            <a:spLocks noGrp="1"/>
          </p:cNvSpPr>
          <p:nvPr>
            <p:ph type="sldNum" sz="quarter" idx="5"/>
          </p:nvPr>
        </p:nvSpPr>
        <p:spPr/>
        <p:txBody>
          <a:bodyPr/>
          <a:lstStyle/>
          <a:p>
            <a:fld id="{3BB66621-ADCC-4EF8-8003-B9D3E881DCD2}" type="slidenum">
              <a:rPr lang="en-US" smtClean="0"/>
              <a:t>57</a:t>
            </a:fld>
            <a:endParaRPr lang="en-US"/>
          </a:p>
        </p:txBody>
      </p:sp>
    </p:spTree>
    <p:extLst>
      <p:ext uri="{BB962C8B-B14F-4D97-AF65-F5344CB8AC3E}">
        <p14:creationId xmlns:p14="http://schemas.microsoft.com/office/powerpoint/2010/main" val="2188715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59</a:t>
            </a:fld>
            <a:endParaRPr lang="en-US"/>
          </a:p>
        </p:txBody>
      </p:sp>
    </p:spTree>
    <p:extLst>
      <p:ext uri="{BB962C8B-B14F-4D97-AF65-F5344CB8AC3E}">
        <p14:creationId xmlns:p14="http://schemas.microsoft.com/office/powerpoint/2010/main" val="36913774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62</a:t>
            </a:fld>
            <a:endParaRPr lang="en-US"/>
          </a:p>
        </p:txBody>
      </p:sp>
    </p:spTree>
    <p:extLst>
      <p:ext uri="{BB962C8B-B14F-4D97-AF65-F5344CB8AC3E}">
        <p14:creationId xmlns:p14="http://schemas.microsoft.com/office/powerpoint/2010/main" val="1180505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63</a:t>
            </a:fld>
            <a:endParaRPr lang="en-US"/>
          </a:p>
        </p:txBody>
      </p:sp>
    </p:spTree>
    <p:extLst>
      <p:ext uri="{BB962C8B-B14F-4D97-AF65-F5344CB8AC3E}">
        <p14:creationId xmlns:p14="http://schemas.microsoft.com/office/powerpoint/2010/main" val="26304193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we are going to do here is go back to your session or open a new one. Go to the </a:t>
            </a:r>
            <a:r>
              <a:rPr lang="en-US" dirty="0" err="1"/>
              <a:t>diamonds.r</a:t>
            </a:r>
            <a:r>
              <a:rPr lang="en-US" dirty="0"/>
              <a:t> dataset. And let’s actually conduct the analysis that was hinted at earlier. </a:t>
            </a:r>
          </a:p>
        </p:txBody>
      </p:sp>
      <p:sp>
        <p:nvSpPr>
          <p:cNvPr id="4" name="Slide Number Placeholder 3"/>
          <p:cNvSpPr>
            <a:spLocks noGrp="1"/>
          </p:cNvSpPr>
          <p:nvPr>
            <p:ph type="sldNum" sz="quarter" idx="5"/>
          </p:nvPr>
        </p:nvSpPr>
        <p:spPr/>
        <p:txBody>
          <a:bodyPr/>
          <a:lstStyle/>
          <a:p>
            <a:fld id="{3BB66621-ADCC-4EF8-8003-B9D3E881DCD2}" type="slidenum">
              <a:rPr lang="en-US" smtClean="0"/>
              <a:t>64</a:t>
            </a:fld>
            <a:endParaRPr lang="en-US"/>
          </a:p>
        </p:txBody>
      </p:sp>
    </p:spTree>
    <p:extLst>
      <p:ext uri="{BB962C8B-B14F-4D97-AF65-F5344CB8AC3E}">
        <p14:creationId xmlns:p14="http://schemas.microsoft.com/office/powerpoint/2010/main" val="3117079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40916578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https://swiy.co/amx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28413479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can’t measure the sale price of EVERY house, we are going to take a sample. So we need to be very specific about </a:t>
            </a:r>
            <a:r>
              <a:rPr lang="en-US" i="1" dirty="0"/>
              <a:t>what </a:t>
            </a:r>
            <a:r>
              <a:rPr lang="en-US" i="0" dirty="0"/>
              <a:t>we are measuring. </a:t>
            </a:r>
          </a:p>
          <a:p>
            <a:r>
              <a:rPr lang="en-US" i="0" dirty="0"/>
              <a:t>However you are going to find that through some of the principles you learned earlier that we can actually make some claims about ALL houses given a SAMPLE of houses that we took.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https://swiy.co/amx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2169043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86</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28679558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89</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90</a:t>
            </a:fld>
            <a:endParaRPr lang="en-US"/>
          </a:p>
        </p:txBody>
      </p:sp>
    </p:spTree>
    <p:extLst>
      <p:ext uri="{BB962C8B-B14F-4D97-AF65-F5344CB8AC3E}">
        <p14:creationId xmlns:p14="http://schemas.microsoft.com/office/powerpoint/2010/main" val="11827045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91</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92</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38273243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93</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94</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95</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96</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now that you have a fuller perspective on what analytics is and how to do it in Excel, let’s take a look at the future and how different kinds of analytics might be working with Excel. </a:t>
            </a:r>
          </a:p>
        </p:txBody>
      </p:sp>
      <p:sp>
        <p:nvSpPr>
          <p:cNvPr id="4" name="Slide Number Placeholder 3"/>
          <p:cNvSpPr>
            <a:spLocks noGrp="1"/>
          </p:cNvSpPr>
          <p:nvPr>
            <p:ph type="sldNum" sz="quarter" idx="5"/>
          </p:nvPr>
        </p:nvSpPr>
        <p:spPr/>
        <p:txBody>
          <a:bodyPr/>
          <a:lstStyle/>
          <a:p>
            <a:fld id="{F9DB3DAC-CD90-4DD2-80B1-E135CFB4F8DD}" type="slidenum">
              <a:rPr lang="en-US" smtClean="0"/>
              <a:t>97</a:t>
            </a:fld>
            <a:endParaRPr lang="en-US"/>
          </a:p>
        </p:txBody>
      </p:sp>
    </p:spTree>
    <p:extLst>
      <p:ext uri="{BB962C8B-B14F-4D97-AF65-F5344CB8AC3E}">
        <p14:creationId xmlns:p14="http://schemas.microsoft.com/office/powerpoint/2010/main" val="32455793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used to structured data but unstructured data is coming into vogue and there are ways to use them together…</a:t>
            </a:r>
          </a:p>
        </p:txBody>
      </p:sp>
      <p:sp>
        <p:nvSpPr>
          <p:cNvPr id="4" name="Slide Number Placeholder 3"/>
          <p:cNvSpPr>
            <a:spLocks noGrp="1"/>
          </p:cNvSpPr>
          <p:nvPr>
            <p:ph type="sldNum" sz="quarter" idx="5"/>
          </p:nvPr>
        </p:nvSpPr>
        <p:spPr/>
        <p:txBody>
          <a:bodyPr/>
          <a:lstStyle/>
          <a:p>
            <a:fld id="{F9DB3DAC-CD90-4DD2-80B1-E135CFB4F8DD}" type="slidenum">
              <a:rPr lang="en-US" smtClean="0"/>
              <a:t>98</a:t>
            </a:fld>
            <a:endParaRPr lang="en-US"/>
          </a:p>
        </p:txBody>
      </p:sp>
    </p:spTree>
    <p:extLst>
      <p:ext uri="{BB962C8B-B14F-4D97-AF65-F5344CB8AC3E}">
        <p14:creationId xmlns:p14="http://schemas.microsoft.com/office/powerpoint/2010/main" val="13719093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used to structured data but unstructured data is coming into vogue and there are ways to use them together…</a:t>
            </a:r>
          </a:p>
        </p:txBody>
      </p:sp>
      <p:sp>
        <p:nvSpPr>
          <p:cNvPr id="4" name="Slide Number Placeholder 3"/>
          <p:cNvSpPr>
            <a:spLocks noGrp="1"/>
          </p:cNvSpPr>
          <p:nvPr>
            <p:ph type="sldNum" sz="quarter" idx="5"/>
          </p:nvPr>
        </p:nvSpPr>
        <p:spPr/>
        <p:txBody>
          <a:bodyPr/>
          <a:lstStyle/>
          <a:p>
            <a:fld id="{F9DB3DAC-CD90-4DD2-80B1-E135CFB4F8DD}" type="slidenum">
              <a:rPr lang="en-US" smtClean="0"/>
              <a:t>99</a:t>
            </a:fld>
            <a:endParaRPr lang="en-US"/>
          </a:p>
        </p:txBody>
      </p:sp>
    </p:spTree>
    <p:extLst>
      <p:ext uri="{BB962C8B-B14F-4D97-AF65-F5344CB8AC3E}">
        <p14:creationId xmlns:p14="http://schemas.microsoft.com/office/powerpoint/2010/main" val="33441823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where we will use Azure to predict the sentiment of a bunch of Yelp reviews and then compare these to the original stars left. </a:t>
            </a:r>
          </a:p>
          <a:p>
            <a:endParaRPr lang="en-US" dirty="0"/>
          </a:p>
          <a:p>
            <a:r>
              <a:rPr lang="en-US" dirty="0"/>
              <a:t>This will be our final demo and then there will be some wrap up and next steps. If you are going to the next course there will be a couple of to-do’s for you as well which we’ll walk through. </a:t>
            </a:r>
          </a:p>
        </p:txBody>
      </p:sp>
      <p:sp>
        <p:nvSpPr>
          <p:cNvPr id="4" name="Slide Number Placeholder 3"/>
          <p:cNvSpPr>
            <a:spLocks noGrp="1"/>
          </p:cNvSpPr>
          <p:nvPr>
            <p:ph type="sldNum" sz="quarter" idx="5"/>
          </p:nvPr>
        </p:nvSpPr>
        <p:spPr/>
        <p:txBody>
          <a:bodyPr/>
          <a:lstStyle/>
          <a:p>
            <a:fld id="{3BB66621-ADCC-4EF8-8003-B9D3E881DCD2}" type="slidenum">
              <a:rPr lang="en-US" smtClean="0"/>
              <a:t>100</a:t>
            </a:fld>
            <a:endParaRPr lang="en-US"/>
          </a:p>
        </p:txBody>
      </p:sp>
    </p:spTree>
    <p:extLst>
      <p:ext uri="{BB962C8B-B14F-4D97-AF65-F5344CB8AC3E}">
        <p14:creationId xmlns:p14="http://schemas.microsoft.com/office/powerpoint/2010/main" val="34019546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used to structured data but unstructured data is coming into vogue and there are ways to use them together…</a:t>
            </a:r>
          </a:p>
        </p:txBody>
      </p:sp>
      <p:sp>
        <p:nvSpPr>
          <p:cNvPr id="4" name="Slide Number Placeholder 3"/>
          <p:cNvSpPr>
            <a:spLocks noGrp="1"/>
          </p:cNvSpPr>
          <p:nvPr>
            <p:ph type="sldNum" sz="quarter" idx="5"/>
          </p:nvPr>
        </p:nvSpPr>
        <p:spPr/>
        <p:txBody>
          <a:bodyPr/>
          <a:lstStyle/>
          <a:p>
            <a:fld id="{F9DB3DAC-CD90-4DD2-80B1-E135CFB4F8DD}" type="slidenum">
              <a:rPr lang="en-US" smtClean="0"/>
              <a:t>101</a:t>
            </a:fld>
            <a:endParaRPr lang="en-US"/>
          </a:p>
        </p:txBody>
      </p:sp>
    </p:spTree>
    <p:extLst>
      <p:ext uri="{BB962C8B-B14F-4D97-AF65-F5344CB8AC3E}">
        <p14:creationId xmlns:p14="http://schemas.microsoft.com/office/powerpoint/2010/main" val="40906919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used to structured data but unstructured data is coming into vogue and there are ways to use them together…</a:t>
            </a:r>
          </a:p>
        </p:txBody>
      </p:sp>
      <p:sp>
        <p:nvSpPr>
          <p:cNvPr id="4" name="Slide Number Placeholder 3"/>
          <p:cNvSpPr>
            <a:spLocks noGrp="1"/>
          </p:cNvSpPr>
          <p:nvPr>
            <p:ph type="sldNum" sz="quarter" idx="5"/>
          </p:nvPr>
        </p:nvSpPr>
        <p:spPr/>
        <p:txBody>
          <a:bodyPr/>
          <a:lstStyle/>
          <a:p>
            <a:fld id="{F9DB3DAC-CD90-4DD2-80B1-E135CFB4F8DD}" type="slidenum">
              <a:rPr lang="en-US" smtClean="0"/>
              <a:t>102</a:t>
            </a:fld>
            <a:endParaRPr lang="en-US"/>
          </a:p>
        </p:txBody>
      </p:sp>
    </p:spTree>
    <p:extLst>
      <p:ext uri="{BB962C8B-B14F-4D97-AF65-F5344CB8AC3E}">
        <p14:creationId xmlns:p14="http://schemas.microsoft.com/office/powerpoint/2010/main" val="1289459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11685964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where we will use Azure to predict the sentiment of a bunch of Yelp reviews and then compare these to the original stars left. </a:t>
            </a:r>
          </a:p>
          <a:p>
            <a:endParaRPr lang="en-US" dirty="0"/>
          </a:p>
          <a:p>
            <a:r>
              <a:rPr lang="en-US" dirty="0"/>
              <a:t>This will be our final demo and then there will be some wrap up and next steps. If you are going to the next course there will be a couple of to-do’s for you as well which we’ll walk through. </a:t>
            </a:r>
          </a:p>
        </p:txBody>
      </p:sp>
      <p:sp>
        <p:nvSpPr>
          <p:cNvPr id="4" name="Slide Number Placeholder 3"/>
          <p:cNvSpPr>
            <a:spLocks noGrp="1"/>
          </p:cNvSpPr>
          <p:nvPr>
            <p:ph type="sldNum" sz="quarter" idx="5"/>
          </p:nvPr>
        </p:nvSpPr>
        <p:spPr/>
        <p:txBody>
          <a:bodyPr/>
          <a:lstStyle/>
          <a:p>
            <a:fld id="{3BB66621-ADCC-4EF8-8003-B9D3E881DCD2}" type="slidenum">
              <a:rPr lang="en-US" smtClean="0"/>
              <a:t>103</a:t>
            </a:fld>
            <a:endParaRPr lang="en-US"/>
          </a:p>
        </p:txBody>
      </p:sp>
    </p:spTree>
    <p:extLst>
      <p:ext uri="{BB962C8B-B14F-4D97-AF65-F5344CB8AC3E}">
        <p14:creationId xmlns:p14="http://schemas.microsoft.com/office/powerpoint/2010/main" val="27713968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used to structured data but unstructured data is coming into vogue and there are ways to use them together…</a:t>
            </a:r>
          </a:p>
        </p:txBody>
      </p:sp>
      <p:sp>
        <p:nvSpPr>
          <p:cNvPr id="4" name="Slide Number Placeholder 3"/>
          <p:cNvSpPr>
            <a:spLocks noGrp="1"/>
          </p:cNvSpPr>
          <p:nvPr>
            <p:ph type="sldNum" sz="quarter" idx="5"/>
          </p:nvPr>
        </p:nvSpPr>
        <p:spPr/>
        <p:txBody>
          <a:bodyPr/>
          <a:lstStyle/>
          <a:p>
            <a:fld id="{F9DB3DAC-CD90-4DD2-80B1-E135CFB4F8DD}" type="slidenum">
              <a:rPr lang="en-US" smtClean="0"/>
              <a:t>104</a:t>
            </a:fld>
            <a:endParaRPr lang="en-US"/>
          </a:p>
        </p:txBody>
      </p:sp>
    </p:spTree>
    <p:extLst>
      <p:ext uri="{BB962C8B-B14F-4D97-AF65-F5344CB8AC3E}">
        <p14:creationId xmlns:p14="http://schemas.microsoft.com/office/powerpoint/2010/main" val="22451099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106</a:t>
            </a:fld>
            <a:endParaRPr lang="en-US"/>
          </a:p>
        </p:txBody>
      </p:sp>
    </p:spTree>
    <p:extLst>
      <p:ext uri="{BB962C8B-B14F-4D97-AF65-F5344CB8AC3E}">
        <p14:creationId xmlns:p14="http://schemas.microsoft.com/office/powerpoint/2010/main" val="45840462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107</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108</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5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28" name="Google Shape;628;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p:cSld name="1_Title Slide">
    <p:bg>
      <p:bgPr>
        <a:blipFill>
          <a:blip r:embed="rId2">
            <a:alphaModFix amt="92000"/>
          </a:blip>
          <a:stretch>
            <a:fillRect/>
          </a:stretch>
        </a:blipFill>
        <a:effectLst/>
      </p:bgPr>
    </p:bg>
    <p:spTree>
      <p:nvGrpSpPr>
        <p:cNvPr id="1" name="Shape 120"/>
        <p:cNvGrpSpPr/>
        <p:nvPr/>
      </p:nvGrpSpPr>
      <p:grpSpPr>
        <a:xfrm>
          <a:off x="0" y="0"/>
          <a:ext cx="0" cy="0"/>
          <a:chOff x="0" y="0"/>
          <a:chExt cx="0" cy="0"/>
        </a:xfrm>
      </p:grpSpPr>
      <p:sp>
        <p:nvSpPr>
          <p:cNvPr id="121" name="Google Shape;121;p60"/>
          <p:cNvSpPr txBox="1"/>
          <p:nvPr/>
        </p:nvSpPr>
        <p:spPr>
          <a:xfrm>
            <a:off x="7046071" y="9845691"/>
            <a:ext cx="4195862" cy="230832"/>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AB77A"/>
              </a:buClr>
              <a:buSzPts val="1000"/>
              <a:buFont typeface="Plus Jakarta Sans"/>
              <a:buNone/>
            </a:pPr>
            <a:r>
              <a:rPr lang="en-US" sz="1500" b="1" i="0" u="none" strike="noStrike" cap="none">
                <a:solidFill>
                  <a:srgbClr val="2AB77A"/>
                </a:solidFill>
                <a:latin typeface="Plus Jakarta Sans"/>
                <a:ea typeface="Plus Jakarta Sans"/>
                <a:cs typeface="Plus Jakarta Sans"/>
                <a:sym typeface="Plus Jakarta Sans"/>
              </a:rPr>
              <a:t>Global Excel Summit 2023 – Internal Use Only</a:t>
            </a:r>
            <a:endParaRPr sz="2700"/>
          </a:p>
        </p:txBody>
      </p:sp>
      <p:pic>
        <p:nvPicPr>
          <p:cNvPr id="122" name="Google Shape;122;p60"/>
          <p:cNvPicPr preferRelativeResize="0"/>
          <p:nvPr/>
        </p:nvPicPr>
        <p:blipFill rotWithShape="1">
          <a:blip r:embed="rId3">
            <a:alphaModFix/>
          </a:blip>
          <a:srcRect/>
          <a:stretch/>
        </p:blipFill>
        <p:spPr>
          <a:xfrm>
            <a:off x="608462" y="493388"/>
            <a:ext cx="1986990" cy="1234898"/>
          </a:xfrm>
          <a:prstGeom prst="rect">
            <a:avLst/>
          </a:prstGeom>
          <a:noFill/>
          <a:ln>
            <a:noFill/>
          </a:ln>
        </p:spPr>
      </p:pic>
      <p:sp>
        <p:nvSpPr>
          <p:cNvPr id="123" name="Google Shape;123;p60"/>
          <p:cNvSpPr txBox="1">
            <a:spLocks noGrp="1"/>
          </p:cNvSpPr>
          <p:nvPr>
            <p:ph type="sldNum" idx="12"/>
          </p:nvPr>
        </p:nvSpPr>
        <p:spPr>
          <a:xfrm>
            <a:off x="12693464" y="9349881"/>
            <a:ext cx="412938" cy="36929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Roboto"/>
              <a:buNone/>
              <a:defRPr sz="1800">
                <a:latin typeface="Roboto"/>
                <a:ea typeface="Roboto"/>
                <a:cs typeface="Roboto"/>
                <a:sym typeface="Roboto"/>
              </a:defRPr>
            </a:lvl1pPr>
            <a:lvl2pPr marL="0" lvl="1" indent="0" algn="r">
              <a:lnSpc>
                <a:spcPct val="100000"/>
              </a:lnSpc>
              <a:spcBef>
                <a:spcPts val="0"/>
              </a:spcBef>
              <a:spcAft>
                <a:spcPts val="0"/>
              </a:spcAft>
              <a:buClr>
                <a:srgbClr val="000000"/>
              </a:buClr>
              <a:buSzPts val="1200"/>
              <a:buFont typeface="Roboto"/>
              <a:buNone/>
              <a:defRPr sz="1800">
                <a:latin typeface="Roboto"/>
                <a:ea typeface="Roboto"/>
                <a:cs typeface="Roboto"/>
                <a:sym typeface="Roboto"/>
              </a:defRPr>
            </a:lvl2pPr>
            <a:lvl3pPr marL="0" lvl="2" indent="0" algn="r">
              <a:lnSpc>
                <a:spcPct val="100000"/>
              </a:lnSpc>
              <a:spcBef>
                <a:spcPts val="0"/>
              </a:spcBef>
              <a:spcAft>
                <a:spcPts val="0"/>
              </a:spcAft>
              <a:buClr>
                <a:srgbClr val="000000"/>
              </a:buClr>
              <a:buSzPts val="1200"/>
              <a:buFont typeface="Roboto"/>
              <a:buNone/>
              <a:defRPr sz="1800">
                <a:latin typeface="Roboto"/>
                <a:ea typeface="Roboto"/>
                <a:cs typeface="Roboto"/>
                <a:sym typeface="Roboto"/>
              </a:defRPr>
            </a:lvl3pPr>
            <a:lvl4pPr marL="0" lvl="3" indent="0" algn="r">
              <a:lnSpc>
                <a:spcPct val="100000"/>
              </a:lnSpc>
              <a:spcBef>
                <a:spcPts val="0"/>
              </a:spcBef>
              <a:spcAft>
                <a:spcPts val="0"/>
              </a:spcAft>
              <a:buClr>
                <a:srgbClr val="000000"/>
              </a:buClr>
              <a:buSzPts val="1200"/>
              <a:buFont typeface="Roboto"/>
              <a:buNone/>
              <a:defRPr sz="1800">
                <a:latin typeface="Roboto"/>
                <a:ea typeface="Roboto"/>
                <a:cs typeface="Roboto"/>
                <a:sym typeface="Roboto"/>
              </a:defRPr>
            </a:lvl4pPr>
            <a:lvl5pPr marL="0" lvl="4" indent="0" algn="r">
              <a:lnSpc>
                <a:spcPct val="100000"/>
              </a:lnSpc>
              <a:spcBef>
                <a:spcPts val="0"/>
              </a:spcBef>
              <a:spcAft>
                <a:spcPts val="0"/>
              </a:spcAft>
              <a:buClr>
                <a:srgbClr val="000000"/>
              </a:buClr>
              <a:buSzPts val="1200"/>
              <a:buFont typeface="Roboto"/>
              <a:buNone/>
              <a:defRPr sz="1800">
                <a:latin typeface="Roboto"/>
                <a:ea typeface="Roboto"/>
                <a:cs typeface="Roboto"/>
                <a:sym typeface="Roboto"/>
              </a:defRPr>
            </a:lvl5pPr>
            <a:lvl6pPr marL="0" lvl="5" indent="0" algn="r">
              <a:lnSpc>
                <a:spcPct val="100000"/>
              </a:lnSpc>
              <a:spcBef>
                <a:spcPts val="0"/>
              </a:spcBef>
              <a:spcAft>
                <a:spcPts val="0"/>
              </a:spcAft>
              <a:buClr>
                <a:srgbClr val="000000"/>
              </a:buClr>
              <a:buSzPts val="1200"/>
              <a:buFont typeface="Roboto"/>
              <a:buNone/>
              <a:defRPr sz="1800">
                <a:latin typeface="Roboto"/>
                <a:ea typeface="Roboto"/>
                <a:cs typeface="Roboto"/>
                <a:sym typeface="Roboto"/>
              </a:defRPr>
            </a:lvl6pPr>
            <a:lvl7pPr marL="0" lvl="6" indent="0" algn="r">
              <a:lnSpc>
                <a:spcPct val="100000"/>
              </a:lnSpc>
              <a:spcBef>
                <a:spcPts val="0"/>
              </a:spcBef>
              <a:spcAft>
                <a:spcPts val="0"/>
              </a:spcAft>
              <a:buClr>
                <a:srgbClr val="000000"/>
              </a:buClr>
              <a:buSzPts val="1200"/>
              <a:buFont typeface="Roboto"/>
              <a:buNone/>
              <a:defRPr sz="1800">
                <a:latin typeface="Roboto"/>
                <a:ea typeface="Roboto"/>
                <a:cs typeface="Roboto"/>
                <a:sym typeface="Roboto"/>
              </a:defRPr>
            </a:lvl7pPr>
            <a:lvl8pPr marL="0" lvl="7" indent="0" algn="r">
              <a:lnSpc>
                <a:spcPct val="100000"/>
              </a:lnSpc>
              <a:spcBef>
                <a:spcPts val="0"/>
              </a:spcBef>
              <a:spcAft>
                <a:spcPts val="0"/>
              </a:spcAft>
              <a:buClr>
                <a:srgbClr val="000000"/>
              </a:buClr>
              <a:buSzPts val="1200"/>
              <a:buFont typeface="Roboto"/>
              <a:buNone/>
              <a:defRPr sz="1800">
                <a:latin typeface="Roboto"/>
                <a:ea typeface="Roboto"/>
                <a:cs typeface="Roboto"/>
                <a:sym typeface="Roboto"/>
              </a:defRPr>
            </a:lvl8pPr>
            <a:lvl9pPr marL="0" lvl="8" indent="0" algn="r">
              <a:lnSpc>
                <a:spcPct val="100000"/>
              </a:lnSpc>
              <a:spcBef>
                <a:spcPts val="0"/>
              </a:spcBef>
              <a:spcAft>
                <a:spcPts val="0"/>
              </a:spcAft>
              <a:buClr>
                <a:srgbClr val="000000"/>
              </a:buClr>
              <a:buSzPts val="1200"/>
              <a:buFont typeface="Roboto"/>
              <a:buNone/>
              <a:defRPr sz="1800">
                <a:latin typeface="Roboto"/>
                <a:ea typeface="Roboto"/>
                <a:cs typeface="Roboto"/>
                <a:sym typeface="Roboto"/>
              </a:defRPr>
            </a:lvl9pPr>
          </a:lstStyle>
          <a:p>
            <a:fld id="{00000000-1234-1234-1234-123412341234}" type="slidenum">
              <a:rPr lang="en-US" smtClean="0"/>
              <a:pPr/>
              <a:t>‹#›</a:t>
            </a:fld>
            <a:endParaRPr lang="en-US"/>
          </a:p>
        </p:txBody>
      </p:sp>
      <p:pic>
        <p:nvPicPr>
          <p:cNvPr id="124" name="Google Shape;124;p60"/>
          <p:cNvPicPr preferRelativeResize="0"/>
          <p:nvPr/>
        </p:nvPicPr>
        <p:blipFill rotWithShape="1">
          <a:blip r:embed="rId4">
            <a:alphaModFix amt="8000"/>
          </a:blip>
          <a:srcRect r="26339"/>
          <a:stretch/>
        </p:blipFill>
        <p:spPr>
          <a:xfrm>
            <a:off x="13106402" y="2848907"/>
            <a:ext cx="5181599" cy="7438094"/>
          </a:xfrm>
          <a:prstGeom prst="rect">
            <a:avLst/>
          </a:prstGeom>
          <a:noFill/>
          <a:ln>
            <a:noFill/>
          </a:ln>
        </p:spPr>
      </p:pic>
      <p:sp>
        <p:nvSpPr>
          <p:cNvPr id="125" name="Google Shape;125;p60"/>
          <p:cNvSpPr txBox="1">
            <a:spLocks noGrp="1"/>
          </p:cNvSpPr>
          <p:nvPr>
            <p:ph type="body" idx="1"/>
          </p:nvPr>
        </p:nvSpPr>
        <p:spPr>
          <a:xfrm>
            <a:off x="2826302" y="7549750"/>
            <a:ext cx="6188870" cy="595889"/>
          </a:xfrm>
          <a:prstGeom prst="rect">
            <a:avLst/>
          </a:prstGeom>
          <a:noFill/>
          <a:ln>
            <a:noFill/>
          </a:ln>
        </p:spPr>
        <p:txBody>
          <a:bodyPr spcFirstLastPara="1" wrap="square" lIns="0" tIns="0" rIns="0" bIns="0" anchor="t" anchorCtr="0">
            <a:normAutofit/>
          </a:bodyPr>
          <a:lstStyle>
            <a:lvl1pPr marL="685800" lvl="0" indent="-342900" algn="l">
              <a:lnSpc>
                <a:spcPct val="90000"/>
              </a:lnSpc>
              <a:spcBef>
                <a:spcPts val="1500"/>
              </a:spcBef>
              <a:spcAft>
                <a:spcPts val="0"/>
              </a:spcAft>
              <a:buClr>
                <a:srgbClr val="2AB77A"/>
              </a:buClr>
              <a:buSzPts val="2800"/>
              <a:buFont typeface="Plus Jakarta Sans"/>
              <a:buNone/>
              <a:defRPr sz="4200" b="1">
                <a:solidFill>
                  <a:srgbClr val="2AB77A"/>
                </a:solidFill>
              </a:defRPr>
            </a:lvl1pPr>
            <a:lvl2pPr marL="1371600" lvl="1" indent="-342900" algn="l">
              <a:lnSpc>
                <a:spcPct val="90000"/>
              </a:lnSpc>
              <a:spcBef>
                <a:spcPts val="1500"/>
              </a:spcBef>
              <a:spcAft>
                <a:spcPts val="0"/>
              </a:spcAft>
              <a:buClr>
                <a:srgbClr val="000000"/>
              </a:buClr>
              <a:buSzPts val="2800"/>
              <a:buFont typeface="Plus Jakarta Sans"/>
              <a:buNone/>
              <a:defRPr sz="4200" b="1"/>
            </a:lvl2pPr>
            <a:lvl3pPr marL="2057400" lvl="2" indent="-342900" algn="l">
              <a:lnSpc>
                <a:spcPct val="90000"/>
              </a:lnSpc>
              <a:spcBef>
                <a:spcPts val="1500"/>
              </a:spcBef>
              <a:spcAft>
                <a:spcPts val="0"/>
              </a:spcAft>
              <a:buClr>
                <a:srgbClr val="000000"/>
              </a:buClr>
              <a:buSzPts val="2800"/>
              <a:buFont typeface="Plus Jakarta Sans"/>
              <a:buNone/>
              <a:defRPr sz="4200" b="1"/>
            </a:lvl3pPr>
            <a:lvl4pPr marL="2743200" lvl="3" indent="-342900" algn="l">
              <a:lnSpc>
                <a:spcPct val="90000"/>
              </a:lnSpc>
              <a:spcBef>
                <a:spcPts val="1500"/>
              </a:spcBef>
              <a:spcAft>
                <a:spcPts val="0"/>
              </a:spcAft>
              <a:buClr>
                <a:srgbClr val="000000"/>
              </a:buClr>
              <a:buSzPts val="2800"/>
              <a:buFont typeface="Plus Jakarta Sans"/>
              <a:buNone/>
              <a:defRPr sz="4200" b="1"/>
            </a:lvl4pPr>
            <a:lvl5pPr marL="3429000" lvl="4" indent="-342900" algn="l">
              <a:lnSpc>
                <a:spcPct val="90000"/>
              </a:lnSpc>
              <a:spcBef>
                <a:spcPts val="1500"/>
              </a:spcBef>
              <a:spcAft>
                <a:spcPts val="0"/>
              </a:spcAft>
              <a:buClr>
                <a:srgbClr val="000000"/>
              </a:buClr>
              <a:buSzPts val="2800"/>
              <a:buFont typeface="Plus Jakarta Sans"/>
              <a:buNone/>
              <a:defRPr sz="4200" b="1"/>
            </a:lvl5pPr>
            <a:lvl6pPr marL="4114800" lvl="5" indent="-342900" algn="l">
              <a:lnSpc>
                <a:spcPct val="90000"/>
              </a:lnSpc>
              <a:spcBef>
                <a:spcPts val="1500"/>
              </a:spcBef>
              <a:spcAft>
                <a:spcPts val="0"/>
              </a:spcAft>
              <a:buClr>
                <a:srgbClr val="000000"/>
              </a:buClr>
              <a:buSzPts val="1800"/>
              <a:buNone/>
              <a:defRPr/>
            </a:lvl6pPr>
            <a:lvl7pPr marL="4800600" lvl="6" indent="-548640" algn="l">
              <a:lnSpc>
                <a:spcPct val="90000"/>
              </a:lnSpc>
              <a:spcBef>
                <a:spcPts val="1500"/>
              </a:spcBef>
              <a:spcAft>
                <a:spcPts val="0"/>
              </a:spcAft>
              <a:buClr>
                <a:srgbClr val="000000"/>
              </a:buClr>
              <a:buSzPts val="2160"/>
              <a:buChar char="+"/>
              <a:defRPr/>
            </a:lvl7pPr>
            <a:lvl8pPr marL="5486400" lvl="7" indent="-548639" algn="l">
              <a:lnSpc>
                <a:spcPct val="90000"/>
              </a:lnSpc>
              <a:spcBef>
                <a:spcPts val="1500"/>
              </a:spcBef>
              <a:spcAft>
                <a:spcPts val="0"/>
              </a:spcAft>
              <a:buClr>
                <a:srgbClr val="000000"/>
              </a:buClr>
              <a:buSzPts val="2160"/>
              <a:buChar char="+"/>
              <a:defRPr/>
            </a:lvl8pPr>
            <a:lvl9pPr marL="6172200" lvl="8" indent="-548639" algn="l">
              <a:lnSpc>
                <a:spcPct val="90000"/>
              </a:lnSpc>
              <a:spcBef>
                <a:spcPts val="1500"/>
              </a:spcBef>
              <a:spcAft>
                <a:spcPts val="0"/>
              </a:spcAft>
              <a:buClr>
                <a:srgbClr val="000000"/>
              </a:buClr>
              <a:buSzPts val="2160"/>
              <a:buChar char="+"/>
              <a:defRPr/>
            </a:lvl9pPr>
          </a:lstStyle>
          <a:p>
            <a:endParaRPr/>
          </a:p>
        </p:txBody>
      </p:sp>
      <p:sp>
        <p:nvSpPr>
          <p:cNvPr id="126" name="Google Shape;126;p60"/>
          <p:cNvSpPr txBox="1">
            <a:spLocks noGrp="1"/>
          </p:cNvSpPr>
          <p:nvPr>
            <p:ph type="body" idx="2"/>
          </p:nvPr>
        </p:nvSpPr>
        <p:spPr>
          <a:xfrm>
            <a:off x="2826303" y="8259125"/>
            <a:ext cx="5181600" cy="852461"/>
          </a:xfrm>
          <a:prstGeom prst="rect">
            <a:avLst/>
          </a:prstGeom>
          <a:noFill/>
          <a:ln>
            <a:noFill/>
          </a:ln>
        </p:spPr>
        <p:txBody>
          <a:bodyPr spcFirstLastPara="1" wrap="square" lIns="0" tIns="0" rIns="0" bIns="0" anchor="t" anchorCtr="0">
            <a:normAutofit/>
          </a:bodyPr>
          <a:lstStyle>
            <a:lvl1pPr marL="685800" lvl="0" indent="-342900" algn="l">
              <a:lnSpc>
                <a:spcPct val="90000"/>
              </a:lnSpc>
              <a:spcBef>
                <a:spcPts val="1200"/>
              </a:spcBef>
              <a:spcAft>
                <a:spcPts val="0"/>
              </a:spcAft>
              <a:buClr>
                <a:srgbClr val="686868"/>
              </a:buClr>
              <a:buSzPts val="1800"/>
              <a:buFont typeface="Plus Jakarta Sans"/>
              <a:buNone/>
              <a:defRPr sz="2700">
                <a:solidFill>
                  <a:srgbClr val="686868"/>
                </a:solidFill>
              </a:defRPr>
            </a:lvl1pPr>
            <a:lvl2pPr marL="1371600" lvl="1" indent="-342900" algn="l">
              <a:lnSpc>
                <a:spcPct val="90000"/>
              </a:lnSpc>
              <a:spcBef>
                <a:spcPts val="1500"/>
              </a:spcBef>
              <a:spcAft>
                <a:spcPts val="0"/>
              </a:spcAft>
              <a:buClr>
                <a:srgbClr val="000000"/>
              </a:buClr>
              <a:buSzPts val="1800"/>
              <a:buNone/>
              <a:defRPr/>
            </a:lvl2pPr>
            <a:lvl3pPr marL="2057400" lvl="2" indent="-342900" algn="l">
              <a:lnSpc>
                <a:spcPct val="90000"/>
              </a:lnSpc>
              <a:spcBef>
                <a:spcPts val="1500"/>
              </a:spcBef>
              <a:spcAft>
                <a:spcPts val="0"/>
              </a:spcAft>
              <a:buClr>
                <a:srgbClr val="000000"/>
              </a:buClr>
              <a:buSzPts val="1800"/>
              <a:buNone/>
              <a:defRPr/>
            </a:lvl3pPr>
            <a:lvl4pPr marL="2743200" lvl="3" indent="-342900" algn="l">
              <a:lnSpc>
                <a:spcPct val="90000"/>
              </a:lnSpc>
              <a:spcBef>
                <a:spcPts val="1500"/>
              </a:spcBef>
              <a:spcAft>
                <a:spcPts val="0"/>
              </a:spcAft>
              <a:buClr>
                <a:srgbClr val="000000"/>
              </a:buClr>
              <a:buSzPts val="1800"/>
              <a:buNone/>
              <a:defRPr/>
            </a:lvl4pPr>
            <a:lvl5pPr marL="3429000" lvl="4" indent="-342900" algn="l">
              <a:lnSpc>
                <a:spcPct val="90000"/>
              </a:lnSpc>
              <a:spcBef>
                <a:spcPts val="1500"/>
              </a:spcBef>
              <a:spcAft>
                <a:spcPts val="0"/>
              </a:spcAft>
              <a:buClr>
                <a:srgbClr val="000000"/>
              </a:buClr>
              <a:buSzPts val="1800"/>
              <a:buNone/>
              <a:defRPr/>
            </a:lvl5pPr>
            <a:lvl6pPr marL="4114800" lvl="5" indent="-342900" algn="l">
              <a:lnSpc>
                <a:spcPct val="90000"/>
              </a:lnSpc>
              <a:spcBef>
                <a:spcPts val="1500"/>
              </a:spcBef>
              <a:spcAft>
                <a:spcPts val="0"/>
              </a:spcAft>
              <a:buClr>
                <a:srgbClr val="000000"/>
              </a:buClr>
              <a:buSzPts val="1800"/>
              <a:buNone/>
              <a:defRPr/>
            </a:lvl6pPr>
            <a:lvl7pPr marL="4800600" lvl="6" indent="-548640" algn="l">
              <a:lnSpc>
                <a:spcPct val="90000"/>
              </a:lnSpc>
              <a:spcBef>
                <a:spcPts val="1500"/>
              </a:spcBef>
              <a:spcAft>
                <a:spcPts val="0"/>
              </a:spcAft>
              <a:buClr>
                <a:srgbClr val="000000"/>
              </a:buClr>
              <a:buSzPts val="2160"/>
              <a:buChar char="+"/>
              <a:defRPr/>
            </a:lvl7pPr>
            <a:lvl8pPr marL="5486400" lvl="7" indent="-548639" algn="l">
              <a:lnSpc>
                <a:spcPct val="90000"/>
              </a:lnSpc>
              <a:spcBef>
                <a:spcPts val="1500"/>
              </a:spcBef>
              <a:spcAft>
                <a:spcPts val="0"/>
              </a:spcAft>
              <a:buClr>
                <a:srgbClr val="000000"/>
              </a:buClr>
              <a:buSzPts val="2160"/>
              <a:buChar char="+"/>
              <a:defRPr/>
            </a:lvl8pPr>
            <a:lvl9pPr marL="6172200" lvl="8" indent="-548639" algn="l">
              <a:lnSpc>
                <a:spcPct val="90000"/>
              </a:lnSpc>
              <a:spcBef>
                <a:spcPts val="1500"/>
              </a:spcBef>
              <a:spcAft>
                <a:spcPts val="0"/>
              </a:spcAft>
              <a:buClr>
                <a:srgbClr val="000000"/>
              </a:buClr>
              <a:buSzPts val="2160"/>
              <a:buChar char="+"/>
              <a:defRPr/>
            </a:lvl9pPr>
          </a:lstStyle>
          <a:p>
            <a:endParaRPr/>
          </a:p>
        </p:txBody>
      </p:sp>
      <p:sp>
        <p:nvSpPr>
          <p:cNvPr id="127" name="Google Shape;127;p60" descr="Add your Logo/Photo from here.&#10;"/>
          <p:cNvSpPr>
            <a:spLocks noGrp="1"/>
          </p:cNvSpPr>
          <p:nvPr>
            <p:ph type="pic" idx="3"/>
          </p:nvPr>
        </p:nvSpPr>
        <p:spPr>
          <a:xfrm>
            <a:off x="597451" y="7465227"/>
            <a:ext cx="1998000" cy="1998000"/>
          </a:xfrm>
          <a:prstGeom prst="ellipse">
            <a:avLst/>
          </a:prstGeom>
          <a:noFill/>
          <a:ln w="31750" cap="flat" cmpd="sng">
            <a:solidFill>
              <a:srgbClr val="3DF4A1"/>
            </a:solidFill>
            <a:prstDash val="solid"/>
            <a:round/>
            <a:headEnd type="none" w="sm" len="sm"/>
            <a:tailEnd type="none" w="sm" len="sm"/>
          </a:ln>
        </p:spPr>
      </p:sp>
      <p:sp>
        <p:nvSpPr>
          <p:cNvPr id="128" name="Google Shape;128;p60"/>
          <p:cNvSpPr txBox="1">
            <a:spLocks noGrp="1"/>
          </p:cNvSpPr>
          <p:nvPr>
            <p:ph type="body" idx="4"/>
          </p:nvPr>
        </p:nvSpPr>
        <p:spPr>
          <a:xfrm>
            <a:off x="597452" y="3717053"/>
            <a:ext cx="11975549" cy="1759407"/>
          </a:xfrm>
          <a:prstGeom prst="rect">
            <a:avLst/>
          </a:prstGeom>
          <a:noFill/>
          <a:ln>
            <a:noFill/>
          </a:ln>
        </p:spPr>
        <p:txBody>
          <a:bodyPr spcFirstLastPara="1" wrap="square" lIns="0" tIns="0" rIns="0" bIns="0" anchor="t" anchorCtr="0">
            <a:noAutofit/>
          </a:bodyPr>
          <a:lstStyle>
            <a:lvl1pPr marL="685800" lvl="0" indent="-342900" algn="l">
              <a:lnSpc>
                <a:spcPct val="90000"/>
              </a:lnSpc>
              <a:spcBef>
                <a:spcPts val="1500"/>
              </a:spcBef>
              <a:spcAft>
                <a:spcPts val="0"/>
              </a:spcAft>
              <a:buClr>
                <a:srgbClr val="2AB77A"/>
              </a:buClr>
              <a:buSzPts val="4800"/>
              <a:buFont typeface="Plus Jakarta Sans"/>
              <a:buNone/>
              <a:defRPr sz="7200" b="1">
                <a:solidFill>
                  <a:srgbClr val="2AB77A"/>
                </a:solidFill>
                <a:latin typeface="Plus Jakarta Sans"/>
                <a:ea typeface="Plus Jakarta Sans"/>
                <a:cs typeface="Plus Jakarta Sans"/>
                <a:sym typeface="Plus Jakarta Sans"/>
              </a:defRPr>
            </a:lvl1pPr>
            <a:lvl2pPr marL="1371600" lvl="1" indent="-342900" algn="l">
              <a:lnSpc>
                <a:spcPct val="90000"/>
              </a:lnSpc>
              <a:spcBef>
                <a:spcPts val="1500"/>
              </a:spcBef>
              <a:spcAft>
                <a:spcPts val="0"/>
              </a:spcAft>
              <a:buClr>
                <a:srgbClr val="000000"/>
              </a:buClr>
              <a:buSzPts val="4800"/>
              <a:buFont typeface="Plus Jakarta Sans"/>
              <a:buNone/>
              <a:defRPr sz="7200" b="1">
                <a:latin typeface="Plus Jakarta Sans"/>
                <a:ea typeface="Plus Jakarta Sans"/>
                <a:cs typeface="Plus Jakarta Sans"/>
                <a:sym typeface="Plus Jakarta Sans"/>
              </a:defRPr>
            </a:lvl2pPr>
            <a:lvl3pPr marL="2057400" lvl="2" indent="-342900" algn="l">
              <a:lnSpc>
                <a:spcPct val="90000"/>
              </a:lnSpc>
              <a:spcBef>
                <a:spcPts val="1500"/>
              </a:spcBef>
              <a:spcAft>
                <a:spcPts val="0"/>
              </a:spcAft>
              <a:buClr>
                <a:srgbClr val="000000"/>
              </a:buClr>
              <a:buSzPts val="4800"/>
              <a:buFont typeface="Plus Jakarta Sans"/>
              <a:buNone/>
              <a:defRPr sz="7200" b="1">
                <a:latin typeface="Plus Jakarta Sans"/>
                <a:ea typeface="Plus Jakarta Sans"/>
                <a:cs typeface="Plus Jakarta Sans"/>
                <a:sym typeface="Plus Jakarta Sans"/>
              </a:defRPr>
            </a:lvl3pPr>
            <a:lvl4pPr marL="2743200" lvl="3" indent="-342900" algn="l">
              <a:lnSpc>
                <a:spcPct val="90000"/>
              </a:lnSpc>
              <a:spcBef>
                <a:spcPts val="1500"/>
              </a:spcBef>
              <a:spcAft>
                <a:spcPts val="0"/>
              </a:spcAft>
              <a:buClr>
                <a:srgbClr val="000000"/>
              </a:buClr>
              <a:buSzPts val="4800"/>
              <a:buFont typeface="Plus Jakarta Sans"/>
              <a:buNone/>
              <a:defRPr sz="7200" b="1">
                <a:latin typeface="Plus Jakarta Sans"/>
                <a:ea typeface="Plus Jakarta Sans"/>
                <a:cs typeface="Plus Jakarta Sans"/>
                <a:sym typeface="Plus Jakarta Sans"/>
              </a:defRPr>
            </a:lvl4pPr>
            <a:lvl5pPr marL="3429000" lvl="4" indent="-342900" algn="l">
              <a:lnSpc>
                <a:spcPct val="90000"/>
              </a:lnSpc>
              <a:spcBef>
                <a:spcPts val="1500"/>
              </a:spcBef>
              <a:spcAft>
                <a:spcPts val="0"/>
              </a:spcAft>
              <a:buClr>
                <a:srgbClr val="000000"/>
              </a:buClr>
              <a:buSzPts val="4800"/>
              <a:buFont typeface="Plus Jakarta Sans"/>
              <a:buNone/>
              <a:defRPr sz="7200" b="1">
                <a:latin typeface="Plus Jakarta Sans"/>
                <a:ea typeface="Plus Jakarta Sans"/>
                <a:cs typeface="Plus Jakarta Sans"/>
                <a:sym typeface="Plus Jakarta Sans"/>
              </a:defRPr>
            </a:lvl5pPr>
            <a:lvl6pPr marL="4114800" lvl="5" indent="-342900" algn="l">
              <a:lnSpc>
                <a:spcPct val="90000"/>
              </a:lnSpc>
              <a:spcBef>
                <a:spcPts val="1500"/>
              </a:spcBef>
              <a:spcAft>
                <a:spcPts val="0"/>
              </a:spcAft>
              <a:buClr>
                <a:srgbClr val="000000"/>
              </a:buClr>
              <a:buSzPts val="1800"/>
              <a:buNone/>
              <a:defRPr/>
            </a:lvl6pPr>
            <a:lvl7pPr marL="4800600" lvl="6" indent="-548640" algn="l">
              <a:lnSpc>
                <a:spcPct val="90000"/>
              </a:lnSpc>
              <a:spcBef>
                <a:spcPts val="1500"/>
              </a:spcBef>
              <a:spcAft>
                <a:spcPts val="0"/>
              </a:spcAft>
              <a:buClr>
                <a:srgbClr val="000000"/>
              </a:buClr>
              <a:buSzPts val="2160"/>
              <a:buChar char="+"/>
              <a:defRPr/>
            </a:lvl7pPr>
            <a:lvl8pPr marL="5486400" lvl="7" indent="-548639" algn="l">
              <a:lnSpc>
                <a:spcPct val="90000"/>
              </a:lnSpc>
              <a:spcBef>
                <a:spcPts val="1500"/>
              </a:spcBef>
              <a:spcAft>
                <a:spcPts val="0"/>
              </a:spcAft>
              <a:buClr>
                <a:srgbClr val="000000"/>
              </a:buClr>
              <a:buSzPts val="2160"/>
              <a:buChar char="+"/>
              <a:defRPr/>
            </a:lvl8pPr>
            <a:lvl9pPr marL="6172200" lvl="8" indent="-548639" algn="l">
              <a:lnSpc>
                <a:spcPct val="90000"/>
              </a:lnSpc>
              <a:spcBef>
                <a:spcPts val="1500"/>
              </a:spcBef>
              <a:spcAft>
                <a:spcPts val="0"/>
              </a:spcAft>
              <a:buClr>
                <a:srgbClr val="000000"/>
              </a:buClr>
              <a:buSzPts val="2160"/>
              <a:buChar char="+"/>
              <a:defRPr/>
            </a:lvl9pPr>
          </a:lstStyle>
          <a:p>
            <a:endParaRPr/>
          </a:p>
        </p:txBody>
      </p:sp>
    </p:spTree>
    <p:extLst>
      <p:ext uri="{BB962C8B-B14F-4D97-AF65-F5344CB8AC3E}">
        <p14:creationId xmlns:p14="http://schemas.microsoft.com/office/powerpoint/2010/main" val="12862297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hank You Slide_1">
  <p:cSld name="Thank You Slide_1">
    <p:bg>
      <p:bgPr>
        <a:blipFill>
          <a:blip r:embed="rId2">
            <a:alphaModFix amt="92000"/>
          </a:blip>
          <a:stretch>
            <a:fillRect/>
          </a:stretch>
        </a:blipFill>
        <a:effectLst/>
      </p:bgPr>
    </p:bg>
    <p:spTree>
      <p:nvGrpSpPr>
        <p:cNvPr id="1" name="Shape 218"/>
        <p:cNvGrpSpPr/>
        <p:nvPr/>
      </p:nvGrpSpPr>
      <p:grpSpPr>
        <a:xfrm>
          <a:off x="0" y="0"/>
          <a:ext cx="0" cy="0"/>
          <a:chOff x="0" y="0"/>
          <a:chExt cx="0" cy="0"/>
        </a:xfrm>
      </p:grpSpPr>
      <p:sp>
        <p:nvSpPr>
          <p:cNvPr id="219" name="Google Shape;219;p94"/>
          <p:cNvSpPr txBox="1">
            <a:spLocks noGrp="1"/>
          </p:cNvSpPr>
          <p:nvPr>
            <p:ph type="sldNum" idx="12"/>
          </p:nvPr>
        </p:nvSpPr>
        <p:spPr>
          <a:xfrm>
            <a:off x="12693464" y="9349881"/>
            <a:ext cx="412938" cy="36929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Roboto"/>
              <a:buNone/>
              <a:defRPr sz="1800">
                <a:latin typeface="Roboto"/>
                <a:ea typeface="Roboto"/>
                <a:cs typeface="Roboto"/>
                <a:sym typeface="Roboto"/>
              </a:defRPr>
            </a:lvl1pPr>
            <a:lvl2pPr marL="0" lvl="1" indent="0" algn="r">
              <a:lnSpc>
                <a:spcPct val="100000"/>
              </a:lnSpc>
              <a:spcBef>
                <a:spcPts val="0"/>
              </a:spcBef>
              <a:spcAft>
                <a:spcPts val="0"/>
              </a:spcAft>
              <a:buClr>
                <a:srgbClr val="000000"/>
              </a:buClr>
              <a:buSzPts val="1200"/>
              <a:buFont typeface="Roboto"/>
              <a:buNone/>
              <a:defRPr sz="1800">
                <a:latin typeface="Roboto"/>
                <a:ea typeface="Roboto"/>
                <a:cs typeface="Roboto"/>
                <a:sym typeface="Roboto"/>
              </a:defRPr>
            </a:lvl2pPr>
            <a:lvl3pPr marL="0" lvl="2" indent="0" algn="r">
              <a:lnSpc>
                <a:spcPct val="100000"/>
              </a:lnSpc>
              <a:spcBef>
                <a:spcPts val="0"/>
              </a:spcBef>
              <a:spcAft>
                <a:spcPts val="0"/>
              </a:spcAft>
              <a:buClr>
                <a:srgbClr val="000000"/>
              </a:buClr>
              <a:buSzPts val="1200"/>
              <a:buFont typeface="Roboto"/>
              <a:buNone/>
              <a:defRPr sz="1800">
                <a:latin typeface="Roboto"/>
                <a:ea typeface="Roboto"/>
                <a:cs typeface="Roboto"/>
                <a:sym typeface="Roboto"/>
              </a:defRPr>
            </a:lvl3pPr>
            <a:lvl4pPr marL="0" lvl="3" indent="0" algn="r">
              <a:lnSpc>
                <a:spcPct val="100000"/>
              </a:lnSpc>
              <a:spcBef>
                <a:spcPts val="0"/>
              </a:spcBef>
              <a:spcAft>
                <a:spcPts val="0"/>
              </a:spcAft>
              <a:buClr>
                <a:srgbClr val="000000"/>
              </a:buClr>
              <a:buSzPts val="1200"/>
              <a:buFont typeface="Roboto"/>
              <a:buNone/>
              <a:defRPr sz="1800">
                <a:latin typeface="Roboto"/>
                <a:ea typeface="Roboto"/>
                <a:cs typeface="Roboto"/>
                <a:sym typeface="Roboto"/>
              </a:defRPr>
            </a:lvl4pPr>
            <a:lvl5pPr marL="0" lvl="4" indent="0" algn="r">
              <a:lnSpc>
                <a:spcPct val="100000"/>
              </a:lnSpc>
              <a:spcBef>
                <a:spcPts val="0"/>
              </a:spcBef>
              <a:spcAft>
                <a:spcPts val="0"/>
              </a:spcAft>
              <a:buClr>
                <a:srgbClr val="000000"/>
              </a:buClr>
              <a:buSzPts val="1200"/>
              <a:buFont typeface="Roboto"/>
              <a:buNone/>
              <a:defRPr sz="1800">
                <a:latin typeface="Roboto"/>
                <a:ea typeface="Roboto"/>
                <a:cs typeface="Roboto"/>
                <a:sym typeface="Roboto"/>
              </a:defRPr>
            </a:lvl5pPr>
            <a:lvl6pPr marL="0" lvl="5" indent="0" algn="r">
              <a:lnSpc>
                <a:spcPct val="100000"/>
              </a:lnSpc>
              <a:spcBef>
                <a:spcPts val="0"/>
              </a:spcBef>
              <a:spcAft>
                <a:spcPts val="0"/>
              </a:spcAft>
              <a:buClr>
                <a:srgbClr val="000000"/>
              </a:buClr>
              <a:buSzPts val="1200"/>
              <a:buFont typeface="Roboto"/>
              <a:buNone/>
              <a:defRPr sz="1800">
                <a:latin typeface="Roboto"/>
                <a:ea typeface="Roboto"/>
                <a:cs typeface="Roboto"/>
                <a:sym typeface="Roboto"/>
              </a:defRPr>
            </a:lvl6pPr>
            <a:lvl7pPr marL="0" lvl="6" indent="0" algn="r">
              <a:lnSpc>
                <a:spcPct val="100000"/>
              </a:lnSpc>
              <a:spcBef>
                <a:spcPts val="0"/>
              </a:spcBef>
              <a:spcAft>
                <a:spcPts val="0"/>
              </a:spcAft>
              <a:buClr>
                <a:srgbClr val="000000"/>
              </a:buClr>
              <a:buSzPts val="1200"/>
              <a:buFont typeface="Roboto"/>
              <a:buNone/>
              <a:defRPr sz="1800">
                <a:latin typeface="Roboto"/>
                <a:ea typeface="Roboto"/>
                <a:cs typeface="Roboto"/>
                <a:sym typeface="Roboto"/>
              </a:defRPr>
            </a:lvl7pPr>
            <a:lvl8pPr marL="0" lvl="7" indent="0" algn="r">
              <a:lnSpc>
                <a:spcPct val="100000"/>
              </a:lnSpc>
              <a:spcBef>
                <a:spcPts val="0"/>
              </a:spcBef>
              <a:spcAft>
                <a:spcPts val="0"/>
              </a:spcAft>
              <a:buClr>
                <a:srgbClr val="000000"/>
              </a:buClr>
              <a:buSzPts val="1200"/>
              <a:buFont typeface="Roboto"/>
              <a:buNone/>
              <a:defRPr sz="1800">
                <a:latin typeface="Roboto"/>
                <a:ea typeface="Roboto"/>
                <a:cs typeface="Roboto"/>
                <a:sym typeface="Roboto"/>
              </a:defRPr>
            </a:lvl8pPr>
            <a:lvl9pPr marL="0" lvl="8" indent="0" algn="r">
              <a:lnSpc>
                <a:spcPct val="100000"/>
              </a:lnSpc>
              <a:spcBef>
                <a:spcPts val="0"/>
              </a:spcBef>
              <a:spcAft>
                <a:spcPts val="0"/>
              </a:spcAft>
              <a:buClr>
                <a:srgbClr val="000000"/>
              </a:buClr>
              <a:buSzPts val="1200"/>
              <a:buFont typeface="Roboto"/>
              <a:buNone/>
              <a:defRPr sz="1800">
                <a:latin typeface="Roboto"/>
                <a:ea typeface="Roboto"/>
                <a:cs typeface="Roboto"/>
                <a:sym typeface="Roboto"/>
              </a:defRPr>
            </a:lvl9pPr>
          </a:lstStyle>
          <a:p>
            <a:fld id="{00000000-1234-1234-1234-123412341234}" type="slidenum">
              <a:rPr lang="en-US" smtClean="0"/>
              <a:pPr/>
              <a:t>‹#›</a:t>
            </a:fld>
            <a:endParaRPr lang="en-US"/>
          </a:p>
        </p:txBody>
      </p:sp>
      <p:pic>
        <p:nvPicPr>
          <p:cNvPr id="220" name="Google Shape;220;p94"/>
          <p:cNvPicPr preferRelativeResize="0"/>
          <p:nvPr/>
        </p:nvPicPr>
        <p:blipFill rotWithShape="1">
          <a:blip r:embed="rId3">
            <a:alphaModFix/>
          </a:blip>
          <a:srcRect/>
          <a:stretch/>
        </p:blipFill>
        <p:spPr>
          <a:xfrm>
            <a:off x="608462" y="493388"/>
            <a:ext cx="1986990" cy="1234898"/>
          </a:xfrm>
          <a:prstGeom prst="rect">
            <a:avLst/>
          </a:prstGeom>
          <a:noFill/>
          <a:ln>
            <a:noFill/>
          </a:ln>
        </p:spPr>
      </p:pic>
      <p:sp>
        <p:nvSpPr>
          <p:cNvPr id="221" name="Google Shape;221;p94"/>
          <p:cNvSpPr txBox="1">
            <a:spLocks noGrp="1"/>
          </p:cNvSpPr>
          <p:nvPr>
            <p:ph type="body" idx="1"/>
          </p:nvPr>
        </p:nvSpPr>
        <p:spPr>
          <a:xfrm>
            <a:off x="2826302" y="7176512"/>
            <a:ext cx="6188870" cy="595889"/>
          </a:xfrm>
          <a:prstGeom prst="rect">
            <a:avLst/>
          </a:prstGeom>
          <a:noFill/>
          <a:ln>
            <a:noFill/>
          </a:ln>
        </p:spPr>
        <p:txBody>
          <a:bodyPr spcFirstLastPara="1" wrap="square" lIns="0" tIns="0" rIns="0" bIns="0" anchor="t" anchorCtr="0">
            <a:normAutofit/>
          </a:bodyPr>
          <a:lstStyle>
            <a:lvl1pPr marL="685800" lvl="0" indent="-342900" algn="l">
              <a:lnSpc>
                <a:spcPct val="90000"/>
              </a:lnSpc>
              <a:spcBef>
                <a:spcPts val="1500"/>
              </a:spcBef>
              <a:spcAft>
                <a:spcPts val="0"/>
              </a:spcAft>
              <a:buClr>
                <a:srgbClr val="2AB77A"/>
              </a:buClr>
              <a:buSzPts val="2800"/>
              <a:buFont typeface="Plus Jakarta Sans"/>
              <a:buNone/>
              <a:defRPr sz="4200" b="1">
                <a:solidFill>
                  <a:srgbClr val="2AB77A"/>
                </a:solidFill>
              </a:defRPr>
            </a:lvl1pPr>
            <a:lvl2pPr marL="1371600" lvl="1" indent="-342900" algn="l">
              <a:lnSpc>
                <a:spcPct val="90000"/>
              </a:lnSpc>
              <a:spcBef>
                <a:spcPts val="1500"/>
              </a:spcBef>
              <a:spcAft>
                <a:spcPts val="0"/>
              </a:spcAft>
              <a:buClr>
                <a:srgbClr val="000000"/>
              </a:buClr>
              <a:buSzPts val="2800"/>
              <a:buFont typeface="Plus Jakarta Sans"/>
              <a:buNone/>
              <a:defRPr sz="4200" b="1"/>
            </a:lvl2pPr>
            <a:lvl3pPr marL="2057400" lvl="2" indent="-342900" algn="l">
              <a:lnSpc>
                <a:spcPct val="90000"/>
              </a:lnSpc>
              <a:spcBef>
                <a:spcPts val="1500"/>
              </a:spcBef>
              <a:spcAft>
                <a:spcPts val="0"/>
              </a:spcAft>
              <a:buClr>
                <a:srgbClr val="000000"/>
              </a:buClr>
              <a:buSzPts val="2800"/>
              <a:buFont typeface="Plus Jakarta Sans"/>
              <a:buNone/>
              <a:defRPr sz="4200" b="1"/>
            </a:lvl3pPr>
            <a:lvl4pPr marL="2743200" lvl="3" indent="-342900" algn="l">
              <a:lnSpc>
                <a:spcPct val="90000"/>
              </a:lnSpc>
              <a:spcBef>
                <a:spcPts val="1500"/>
              </a:spcBef>
              <a:spcAft>
                <a:spcPts val="0"/>
              </a:spcAft>
              <a:buClr>
                <a:srgbClr val="000000"/>
              </a:buClr>
              <a:buSzPts val="2800"/>
              <a:buFont typeface="Plus Jakarta Sans"/>
              <a:buNone/>
              <a:defRPr sz="4200" b="1"/>
            </a:lvl4pPr>
            <a:lvl5pPr marL="3429000" lvl="4" indent="-342900" algn="l">
              <a:lnSpc>
                <a:spcPct val="90000"/>
              </a:lnSpc>
              <a:spcBef>
                <a:spcPts val="1500"/>
              </a:spcBef>
              <a:spcAft>
                <a:spcPts val="0"/>
              </a:spcAft>
              <a:buClr>
                <a:srgbClr val="000000"/>
              </a:buClr>
              <a:buSzPts val="2800"/>
              <a:buFont typeface="Plus Jakarta Sans"/>
              <a:buNone/>
              <a:defRPr sz="4200" b="1"/>
            </a:lvl5pPr>
            <a:lvl6pPr marL="4114800" lvl="5" indent="-342900" algn="l">
              <a:lnSpc>
                <a:spcPct val="90000"/>
              </a:lnSpc>
              <a:spcBef>
                <a:spcPts val="1500"/>
              </a:spcBef>
              <a:spcAft>
                <a:spcPts val="0"/>
              </a:spcAft>
              <a:buClr>
                <a:srgbClr val="000000"/>
              </a:buClr>
              <a:buSzPts val="1800"/>
              <a:buNone/>
              <a:defRPr/>
            </a:lvl6pPr>
            <a:lvl7pPr marL="4800600" lvl="6" indent="-548640" algn="l">
              <a:lnSpc>
                <a:spcPct val="90000"/>
              </a:lnSpc>
              <a:spcBef>
                <a:spcPts val="1500"/>
              </a:spcBef>
              <a:spcAft>
                <a:spcPts val="0"/>
              </a:spcAft>
              <a:buClr>
                <a:srgbClr val="000000"/>
              </a:buClr>
              <a:buSzPts val="2160"/>
              <a:buChar char="+"/>
              <a:defRPr/>
            </a:lvl7pPr>
            <a:lvl8pPr marL="5486400" lvl="7" indent="-548639" algn="l">
              <a:lnSpc>
                <a:spcPct val="90000"/>
              </a:lnSpc>
              <a:spcBef>
                <a:spcPts val="1500"/>
              </a:spcBef>
              <a:spcAft>
                <a:spcPts val="0"/>
              </a:spcAft>
              <a:buClr>
                <a:srgbClr val="000000"/>
              </a:buClr>
              <a:buSzPts val="2160"/>
              <a:buChar char="+"/>
              <a:defRPr/>
            </a:lvl8pPr>
            <a:lvl9pPr marL="6172200" lvl="8" indent="-548639" algn="l">
              <a:lnSpc>
                <a:spcPct val="90000"/>
              </a:lnSpc>
              <a:spcBef>
                <a:spcPts val="1500"/>
              </a:spcBef>
              <a:spcAft>
                <a:spcPts val="0"/>
              </a:spcAft>
              <a:buClr>
                <a:srgbClr val="000000"/>
              </a:buClr>
              <a:buSzPts val="2160"/>
              <a:buChar char="+"/>
              <a:defRPr/>
            </a:lvl9pPr>
          </a:lstStyle>
          <a:p>
            <a:endParaRPr/>
          </a:p>
        </p:txBody>
      </p:sp>
      <p:sp>
        <p:nvSpPr>
          <p:cNvPr id="222" name="Google Shape;222;p94"/>
          <p:cNvSpPr txBox="1">
            <a:spLocks noGrp="1"/>
          </p:cNvSpPr>
          <p:nvPr>
            <p:ph type="body" idx="2"/>
          </p:nvPr>
        </p:nvSpPr>
        <p:spPr>
          <a:xfrm>
            <a:off x="2826302" y="7885888"/>
            <a:ext cx="6188870" cy="852461"/>
          </a:xfrm>
          <a:prstGeom prst="rect">
            <a:avLst/>
          </a:prstGeom>
          <a:noFill/>
          <a:ln>
            <a:noFill/>
          </a:ln>
        </p:spPr>
        <p:txBody>
          <a:bodyPr spcFirstLastPara="1" wrap="square" lIns="0" tIns="0" rIns="0" bIns="0" anchor="t" anchorCtr="0">
            <a:normAutofit/>
          </a:bodyPr>
          <a:lstStyle>
            <a:lvl1pPr marL="685800" lvl="0" indent="-342900" algn="l">
              <a:lnSpc>
                <a:spcPct val="90000"/>
              </a:lnSpc>
              <a:spcBef>
                <a:spcPts val="1200"/>
              </a:spcBef>
              <a:spcAft>
                <a:spcPts val="0"/>
              </a:spcAft>
              <a:buClr>
                <a:srgbClr val="686868"/>
              </a:buClr>
              <a:buSzPts val="1800"/>
              <a:buFont typeface="Plus Jakarta Sans"/>
              <a:buNone/>
              <a:defRPr sz="2700">
                <a:solidFill>
                  <a:srgbClr val="686868"/>
                </a:solidFill>
              </a:defRPr>
            </a:lvl1pPr>
            <a:lvl2pPr marL="1371600" lvl="1" indent="-342900" algn="l">
              <a:lnSpc>
                <a:spcPct val="90000"/>
              </a:lnSpc>
              <a:spcBef>
                <a:spcPts val="1500"/>
              </a:spcBef>
              <a:spcAft>
                <a:spcPts val="0"/>
              </a:spcAft>
              <a:buClr>
                <a:srgbClr val="000000"/>
              </a:buClr>
              <a:buSzPts val="1800"/>
              <a:buNone/>
              <a:defRPr/>
            </a:lvl2pPr>
            <a:lvl3pPr marL="2057400" lvl="2" indent="-342900" algn="l">
              <a:lnSpc>
                <a:spcPct val="90000"/>
              </a:lnSpc>
              <a:spcBef>
                <a:spcPts val="1500"/>
              </a:spcBef>
              <a:spcAft>
                <a:spcPts val="0"/>
              </a:spcAft>
              <a:buClr>
                <a:srgbClr val="000000"/>
              </a:buClr>
              <a:buSzPts val="1800"/>
              <a:buNone/>
              <a:defRPr/>
            </a:lvl3pPr>
            <a:lvl4pPr marL="2743200" lvl="3" indent="-342900" algn="l">
              <a:lnSpc>
                <a:spcPct val="90000"/>
              </a:lnSpc>
              <a:spcBef>
                <a:spcPts val="1500"/>
              </a:spcBef>
              <a:spcAft>
                <a:spcPts val="0"/>
              </a:spcAft>
              <a:buClr>
                <a:srgbClr val="000000"/>
              </a:buClr>
              <a:buSzPts val="1800"/>
              <a:buNone/>
              <a:defRPr/>
            </a:lvl4pPr>
            <a:lvl5pPr marL="3429000" lvl="4" indent="-342900" algn="l">
              <a:lnSpc>
                <a:spcPct val="90000"/>
              </a:lnSpc>
              <a:spcBef>
                <a:spcPts val="1500"/>
              </a:spcBef>
              <a:spcAft>
                <a:spcPts val="0"/>
              </a:spcAft>
              <a:buClr>
                <a:srgbClr val="000000"/>
              </a:buClr>
              <a:buSzPts val="1800"/>
              <a:buNone/>
              <a:defRPr/>
            </a:lvl5pPr>
            <a:lvl6pPr marL="4114800" lvl="5" indent="-342900" algn="l">
              <a:lnSpc>
                <a:spcPct val="90000"/>
              </a:lnSpc>
              <a:spcBef>
                <a:spcPts val="1500"/>
              </a:spcBef>
              <a:spcAft>
                <a:spcPts val="0"/>
              </a:spcAft>
              <a:buClr>
                <a:srgbClr val="000000"/>
              </a:buClr>
              <a:buSzPts val="1800"/>
              <a:buNone/>
              <a:defRPr/>
            </a:lvl6pPr>
            <a:lvl7pPr marL="4800600" lvl="6" indent="-548640" algn="l">
              <a:lnSpc>
                <a:spcPct val="90000"/>
              </a:lnSpc>
              <a:spcBef>
                <a:spcPts val="1500"/>
              </a:spcBef>
              <a:spcAft>
                <a:spcPts val="0"/>
              </a:spcAft>
              <a:buClr>
                <a:srgbClr val="000000"/>
              </a:buClr>
              <a:buSzPts val="2160"/>
              <a:buChar char="+"/>
              <a:defRPr/>
            </a:lvl7pPr>
            <a:lvl8pPr marL="5486400" lvl="7" indent="-548639" algn="l">
              <a:lnSpc>
                <a:spcPct val="90000"/>
              </a:lnSpc>
              <a:spcBef>
                <a:spcPts val="1500"/>
              </a:spcBef>
              <a:spcAft>
                <a:spcPts val="0"/>
              </a:spcAft>
              <a:buClr>
                <a:srgbClr val="000000"/>
              </a:buClr>
              <a:buSzPts val="2160"/>
              <a:buChar char="+"/>
              <a:defRPr/>
            </a:lvl8pPr>
            <a:lvl9pPr marL="6172200" lvl="8" indent="-548639" algn="l">
              <a:lnSpc>
                <a:spcPct val="90000"/>
              </a:lnSpc>
              <a:spcBef>
                <a:spcPts val="1500"/>
              </a:spcBef>
              <a:spcAft>
                <a:spcPts val="0"/>
              </a:spcAft>
              <a:buClr>
                <a:srgbClr val="000000"/>
              </a:buClr>
              <a:buSzPts val="2160"/>
              <a:buChar char="+"/>
              <a:defRPr/>
            </a:lvl9pPr>
          </a:lstStyle>
          <a:p>
            <a:endParaRPr/>
          </a:p>
        </p:txBody>
      </p:sp>
      <p:sp>
        <p:nvSpPr>
          <p:cNvPr id="223" name="Google Shape;223;p94" descr="Add your Logo/Photo from here.&#10;"/>
          <p:cNvSpPr>
            <a:spLocks noGrp="1"/>
          </p:cNvSpPr>
          <p:nvPr>
            <p:ph type="pic" idx="3"/>
          </p:nvPr>
        </p:nvSpPr>
        <p:spPr>
          <a:xfrm>
            <a:off x="597451" y="7176512"/>
            <a:ext cx="1998000" cy="1998000"/>
          </a:xfrm>
          <a:prstGeom prst="ellipse">
            <a:avLst/>
          </a:prstGeom>
          <a:noFill/>
          <a:ln w="31750" cap="flat" cmpd="sng">
            <a:solidFill>
              <a:srgbClr val="3DF4A1"/>
            </a:solidFill>
            <a:prstDash val="solid"/>
            <a:round/>
            <a:headEnd type="none" w="sm" len="sm"/>
            <a:tailEnd type="none" w="sm" len="sm"/>
          </a:ln>
        </p:spPr>
      </p:sp>
      <p:sp>
        <p:nvSpPr>
          <p:cNvPr id="224" name="Google Shape;224;p94"/>
          <p:cNvSpPr txBox="1">
            <a:spLocks noGrp="1"/>
          </p:cNvSpPr>
          <p:nvPr>
            <p:ph type="body" idx="4"/>
          </p:nvPr>
        </p:nvSpPr>
        <p:spPr>
          <a:xfrm>
            <a:off x="597453" y="3717053"/>
            <a:ext cx="9218061" cy="1234896"/>
          </a:xfrm>
          <a:prstGeom prst="rect">
            <a:avLst/>
          </a:prstGeom>
          <a:noFill/>
          <a:ln>
            <a:noFill/>
          </a:ln>
        </p:spPr>
        <p:txBody>
          <a:bodyPr spcFirstLastPara="1" wrap="square" lIns="0" tIns="0" rIns="0" bIns="0" anchor="t" anchorCtr="0">
            <a:noAutofit/>
          </a:bodyPr>
          <a:lstStyle>
            <a:lvl1pPr marL="685800" lvl="0" indent="-342900" algn="l">
              <a:lnSpc>
                <a:spcPct val="90000"/>
              </a:lnSpc>
              <a:spcBef>
                <a:spcPts val="1500"/>
              </a:spcBef>
              <a:spcAft>
                <a:spcPts val="0"/>
              </a:spcAft>
              <a:buClr>
                <a:srgbClr val="2AB77A"/>
              </a:buClr>
              <a:buSzPts val="4800"/>
              <a:buFont typeface="Plus Jakarta Sans"/>
              <a:buNone/>
              <a:defRPr sz="7200" b="1">
                <a:solidFill>
                  <a:srgbClr val="2AB77A"/>
                </a:solidFill>
                <a:latin typeface="Plus Jakarta Sans"/>
                <a:ea typeface="Plus Jakarta Sans"/>
                <a:cs typeface="Plus Jakarta Sans"/>
                <a:sym typeface="Plus Jakarta Sans"/>
              </a:defRPr>
            </a:lvl1pPr>
            <a:lvl2pPr marL="1371600" lvl="1" indent="-342900" algn="l">
              <a:lnSpc>
                <a:spcPct val="90000"/>
              </a:lnSpc>
              <a:spcBef>
                <a:spcPts val="1500"/>
              </a:spcBef>
              <a:spcAft>
                <a:spcPts val="0"/>
              </a:spcAft>
              <a:buClr>
                <a:srgbClr val="000000"/>
              </a:buClr>
              <a:buSzPts val="4800"/>
              <a:buFont typeface="Plus Jakarta Sans"/>
              <a:buNone/>
              <a:defRPr sz="7200" b="1">
                <a:latin typeface="Plus Jakarta Sans"/>
                <a:ea typeface="Plus Jakarta Sans"/>
                <a:cs typeface="Plus Jakarta Sans"/>
                <a:sym typeface="Plus Jakarta Sans"/>
              </a:defRPr>
            </a:lvl2pPr>
            <a:lvl3pPr marL="2057400" lvl="2" indent="-342900" algn="l">
              <a:lnSpc>
                <a:spcPct val="90000"/>
              </a:lnSpc>
              <a:spcBef>
                <a:spcPts val="1500"/>
              </a:spcBef>
              <a:spcAft>
                <a:spcPts val="0"/>
              </a:spcAft>
              <a:buClr>
                <a:srgbClr val="000000"/>
              </a:buClr>
              <a:buSzPts val="4800"/>
              <a:buFont typeface="Plus Jakarta Sans"/>
              <a:buNone/>
              <a:defRPr sz="7200" b="1">
                <a:latin typeface="Plus Jakarta Sans"/>
                <a:ea typeface="Plus Jakarta Sans"/>
                <a:cs typeface="Plus Jakarta Sans"/>
                <a:sym typeface="Plus Jakarta Sans"/>
              </a:defRPr>
            </a:lvl3pPr>
            <a:lvl4pPr marL="2743200" lvl="3" indent="-342900" algn="l">
              <a:lnSpc>
                <a:spcPct val="90000"/>
              </a:lnSpc>
              <a:spcBef>
                <a:spcPts val="1500"/>
              </a:spcBef>
              <a:spcAft>
                <a:spcPts val="0"/>
              </a:spcAft>
              <a:buClr>
                <a:srgbClr val="000000"/>
              </a:buClr>
              <a:buSzPts val="4800"/>
              <a:buFont typeface="Plus Jakarta Sans"/>
              <a:buNone/>
              <a:defRPr sz="7200" b="1">
                <a:latin typeface="Plus Jakarta Sans"/>
                <a:ea typeface="Plus Jakarta Sans"/>
                <a:cs typeface="Plus Jakarta Sans"/>
                <a:sym typeface="Plus Jakarta Sans"/>
              </a:defRPr>
            </a:lvl4pPr>
            <a:lvl5pPr marL="3429000" lvl="4" indent="-342900" algn="l">
              <a:lnSpc>
                <a:spcPct val="90000"/>
              </a:lnSpc>
              <a:spcBef>
                <a:spcPts val="1500"/>
              </a:spcBef>
              <a:spcAft>
                <a:spcPts val="0"/>
              </a:spcAft>
              <a:buClr>
                <a:srgbClr val="000000"/>
              </a:buClr>
              <a:buSzPts val="4800"/>
              <a:buFont typeface="Plus Jakarta Sans"/>
              <a:buNone/>
              <a:defRPr sz="7200" b="1">
                <a:latin typeface="Plus Jakarta Sans"/>
                <a:ea typeface="Plus Jakarta Sans"/>
                <a:cs typeface="Plus Jakarta Sans"/>
                <a:sym typeface="Plus Jakarta Sans"/>
              </a:defRPr>
            </a:lvl5pPr>
            <a:lvl6pPr marL="4114800" lvl="5" indent="-342900" algn="l">
              <a:lnSpc>
                <a:spcPct val="90000"/>
              </a:lnSpc>
              <a:spcBef>
                <a:spcPts val="1500"/>
              </a:spcBef>
              <a:spcAft>
                <a:spcPts val="0"/>
              </a:spcAft>
              <a:buClr>
                <a:srgbClr val="000000"/>
              </a:buClr>
              <a:buSzPts val="1800"/>
              <a:buNone/>
              <a:defRPr/>
            </a:lvl6pPr>
            <a:lvl7pPr marL="4800600" lvl="6" indent="-548640" algn="l">
              <a:lnSpc>
                <a:spcPct val="90000"/>
              </a:lnSpc>
              <a:spcBef>
                <a:spcPts val="1500"/>
              </a:spcBef>
              <a:spcAft>
                <a:spcPts val="0"/>
              </a:spcAft>
              <a:buClr>
                <a:srgbClr val="000000"/>
              </a:buClr>
              <a:buSzPts val="2160"/>
              <a:buChar char="+"/>
              <a:defRPr/>
            </a:lvl7pPr>
            <a:lvl8pPr marL="5486400" lvl="7" indent="-548639" algn="l">
              <a:lnSpc>
                <a:spcPct val="90000"/>
              </a:lnSpc>
              <a:spcBef>
                <a:spcPts val="1500"/>
              </a:spcBef>
              <a:spcAft>
                <a:spcPts val="0"/>
              </a:spcAft>
              <a:buClr>
                <a:srgbClr val="000000"/>
              </a:buClr>
              <a:buSzPts val="2160"/>
              <a:buChar char="+"/>
              <a:defRPr/>
            </a:lvl8pPr>
            <a:lvl9pPr marL="6172200" lvl="8" indent="-548639" algn="l">
              <a:lnSpc>
                <a:spcPct val="90000"/>
              </a:lnSpc>
              <a:spcBef>
                <a:spcPts val="1500"/>
              </a:spcBef>
              <a:spcAft>
                <a:spcPts val="0"/>
              </a:spcAft>
              <a:buClr>
                <a:srgbClr val="000000"/>
              </a:buClr>
              <a:buSzPts val="2160"/>
              <a:buChar char="+"/>
              <a:defRPr/>
            </a:lvl9pPr>
          </a:lstStyle>
          <a:p>
            <a:endParaRPr/>
          </a:p>
        </p:txBody>
      </p:sp>
      <p:sp>
        <p:nvSpPr>
          <p:cNvPr id="225" name="Google Shape;225;p94"/>
          <p:cNvSpPr txBox="1">
            <a:spLocks noGrp="1"/>
          </p:cNvSpPr>
          <p:nvPr>
            <p:ph type="body" idx="5"/>
          </p:nvPr>
        </p:nvSpPr>
        <p:spPr>
          <a:xfrm>
            <a:off x="2826302" y="8738348"/>
            <a:ext cx="6188868" cy="498602"/>
          </a:xfrm>
          <a:prstGeom prst="rect">
            <a:avLst/>
          </a:prstGeom>
          <a:noFill/>
          <a:ln>
            <a:noFill/>
          </a:ln>
        </p:spPr>
        <p:txBody>
          <a:bodyPr spcFirstLastPara="1" wrap="square" lIns="0" tIns="0" rIns="0" bIns="0" anchor="t" anchorCtr="0">
            <a:normAutofit/>
          </a:bodyPr>
          <a:lstStyle>
            <a:lvl1pPr marL="685800" lvl="0" indent="-342900" algn="l">
              <a:lnSpc>
                <a:spcPct val="90000"/>
              </a:lnSpc>
              <a:spcBef>
                <a:spcPts val="1350"/>
              </a:spcBef>
              <a:spcAft>
                <a:spcPts val="0"/>
              </a:spcAft>
              <a:buClr>
                <a:srgbClr val="2AB77A"/>
              </a:buClr>
              <a:buSzPts val="1800"/>
              <a:buFont typeface="Plus Jakarta Sans"/>
              <a:buNone/>
              <a:defRPr sz="2700" b="1">
                <a:solidFill>
                  <a:srgbClr val="2AB77A"/>
                </a:solidFill>
              </a:defRPr>
            </a:lvl1pPr>
            <a:lvl2pPr marL="1371600" lvl="1" indent="-342900" algn="l">
              <a:lnSpc>
                <a:spcPct val="90000"/>
              </a:lnSpc>
              <a:spcBef>
                <a:spcPts val="1500"/>
              </a:spcBef>
              <a:spcAft>
                <a:spcPts val="0"/>
              </a:spcAft>
              <a:buClr>
                <a:srgbClr val="000000"/>
              </a:buClr>
              <a:buSzPts val="1800"/>
              <a:buNone/>
              <a:defRPr/>
            </a:lvl2pPr>
            <a:lvl3pPr marL="2057400" lvl="2" indent="-342900" algn="l">
              <a:lnSpc>
                <a:spcPct val="90000"/>
              </a:lnSpc>
              <a:spcBef>
                <a:spcPts val="1500"/>
              </a:spcBef>
              <a:spcAft>
                <a:spcPts val="0"/>
              </a:spcAft>
              <a:buClr>
                <a:srgbClr val="000000"/>
              </a:buClr>
              <a:buSzPts val="1800"/>
              <a:buNone/>
              <a:defRPr/>
            </a:lvl3pPr>
            <a:lvl4pPr marL="2743200" lvl="3" indent="-342900" algn="l">
              <a:lnSpc>
                <a:spcPct val="90000"/>
              </a:lnSpc>
              <a:spcBef>
                <a:spcPts val="1500"/>
              </a:spcBef>
              <a:spcAft>
                <a:spcPts val="0"/>
              </a:spcAft>
              <a:buClr>
                <a:srgbClr val="000000"/>
              </a:buClr>
              <a:buSzPts val="1800"/>
              <a:buNone/>
              <a:defRPr/>
            </a:lvl4pPr>
            <a:lvl5pPr marL="3429000" lvl="4" indent="-342900" algn="l">
              <a:lnSpc>
                <a:spcPct val="90000"/>
              </a:lnSpc>
              <a:spcBef>
                <a:spcPts val="1500"/>
              </a:spcBef>
              <a:spcAft>
                <a:spcPts val="0"/>
              </a:spcAft>
              <a:buClr>
                <a:srgbClr val="000000"/>
              </a:buClr>
              <a:buSzPts val="1800"/>
              <a:buNone/>
              <a:defRPr/>
            </a:lvl5pPr>
            <a:lvl6pPr marL="4114800" lvl="5" indent="-342900" algn="l">
              <a:lnSpc>
                <a:spcPct val="90000"/>
              </a:lnSpc>
              <a:spcBef>
                <a:spcPts val="1500"/>
              </a:spcBef>
              <a:spcAft>
                <a:spcPts val="0"/>
              </a:spcAft>
              <a:buClr>
                <a:srgbClr val="000000"/>
              </a:buClr>
              <a:buSzPts val="1800"/>
              <a:buNone/>
              <a:defRPr/>
            </a:lvl6pPr>
            <a:lvl7pPr marL="4800600" lvl="6" indent="-548640" algn="l">
              <a:lnSpc>
                <a:spcPct val="90000"/>
              </a:lnSpc>
              <a:spcBef>
                <a:spcPts val="1500"/>
              </a:spcBef>
              <a:spcAft>
                <a:spcPts val="0"/>
              </a:spcAft>
              <a:buClr>
                <a:srgbClr val="000000"/>
              </a:buClr>
              <a:buSzPts val="2160"/>
              <a:buChar char="+"/>
              <a:defRPr/>
            </a:lvl7pPr>
            <a:lvl8pPr marL="5486400" lvl="7" indent="-548639" algn="l">
              <a:lnSpc>
                <a:spcPct val="90000"/>
              </a:lnSpc>
              <a:spcBef>
                <a:spcPts val="1500"/>
              </a:spcBef>
              <a:spcAft>
                <a:spcPts val="0"/>
              </a:spcAft>
              <a:buClr>
                <a:srgbClr val="000000"/>
              </a:buClr>
              <a:buSzPts val="2160"/>
              <a:buChar char="+"/>
              <a:defRPr/>
            </a:lvl8pPr>
            <a:lvl9pPr marL="6172200" lvl="8" indent="-548639" algn="l">
              <a:lnSpc>
                <a:spcPct val="90000"/>
              </a:lnSpc>
              <a:spcBef>
                <a:spcPts val="1500"/>
              </a:spcBef>
              <a:spcAft>
                <a:spcPts val="0"/>
              </a:spcAft>
              <a:buClr>
                <a:srgbClr val="000000"/>
              </a:buClr>
              <a:buSzPts val="2160"/>
              <a:buChar char="+"/>
              <a:defRPr/>
            </a:lvl9pPr>
          </a:lstStyle>
          <a:p>
            <a:endParaRPr/>
          </a:p>
        </p:txBody>
      </p:sp>
      <p:pic>
        <p:nvPicPr>
          <p:cNvPr id="226" name="Google Shape;226;p94"/>
          <p:cNvPicPr preferRelativeResize="0"/>
          <p:nvPr/>
        </p:nvPicPr>
        <p:blipFill rotWithShape="1">
          <a:blip r:embed="rId4">
            <a:alphaModFix amt="8000"/>
          </a:blip>
          <a:srcRect r="26339"/>
          <a:stretch/>
        </p:blipFill>
        <p:spPr>
          <a:xfrm>
            <a:off x="13106402" y="2848907"/>
            <a:ext cx="5181599" cy="7438094"/>
          </a:xfrm>
          <a:prstGeom prst="rect">
            <a:avLst/>
          </a:prstGeom>
          <a:noFill/>
          <a:ln>
            <a:noFill/>
          </a:ln>
        </p:spPr>
      </p:pic>
    </p:spTree>
    <p:extLst>
      <p:ext uri="{BB962C8B-B14F-4D97-AF65-F5344CB8AC3E}">
        <p14:creationId xmlns:p14="http://schemas.microsoft.com/office/powerpoint/2010/main" val="619453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4.png"/><Relationship Id="rId7" Type="http://schemas.openxmlformats.org/officeDocument/2006/relationships/image" Target="../media/image64.sv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63.png"/><Relationship Id="rId11" Type="http://schemas.openxmlformats.org/officeDocument/2006/relationships/image" Target="../media/image68.svg"/><Relationship Id="rId5" Type="http://schemas.openxmlformats.org/officeDocument/2006/relationships/image" Target="../media/image62.sv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svg"/></Relationships>
</file>

<file path=ppt/slides/_rels/slide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69.jpg"/></Relationships>
</file>

<file path=ppt/slides/_rels/slide1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hyperlink" Target="https://stringfestanalytics.com/book/" TargetMode="External"/><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5.png"/></Relationships>
</file>

<file path=ppt/slides/_rels/slide10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png"/><Relationship Id="rId7" Type="http://schemas.openxmlformats.org/officeDocument/2006/relationships/diagramColors" Target="../diagrams/colors1.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2.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QuickStyle" Target="../diagrams/quickStyle2.xml"/><Relationship Id="rId11" Type="http://schemas.openxmlformats.org/officeDocument/2006/relationships/image" Target="../media/image22.png"/><Relationship Id="rId5" Type="http://schemas.openxmlformats.org/officeDocument/2006/relationships/diagramLayout" Target="../diagrams/layout2.xml"/><Relationship Id="rId10" Type="http://schemas.openxmlformats.org/officeDocument/2006/relationships/image" Target="../media/image21.jpeg"/><Relationship Id="rId4" Type="http://schemas.openxmlformats.org/officeDocument/2006/relationships/diagramData" Target="../diagrams/data2.xml"/><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0.png"/><Relationship Id="rId7" Type="http://schemas.openxmlformats.org/officeDocument/2006/relationships/diagramColors" Target="../diagrams/colors3.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24.jpeg"/><Relationship Id="rId4" Type="http://schemas.openxmlformats.org/officeDocument/2006/relationships/diagramData" Target="../diagrams/data3.xml"/><Relationship Id="rId9"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swiy.co/damx"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hyperlink" Target="https://www.katemarshallmaths.com/chapter-3-bell-shaped-distribution.html"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hyperlink" Target="https://www.katemarshallmaths.com/chapter-3-bell-shaped-distribution.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8.svg"/></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hyperlink" Target="https://bham-carpentries.github.io/2018-12-17-bham_python-novice-inflammation/09-func/index.html" TargetMode="External"/><Relationship Id="rId5" Type="http://schemas.openxmlformats.org/officeDocument/2006/relationships/hyperlink" Target="https://www.computernetworkingnotes.com/networking-tutorials/basic-functions-of-a-computer-explained.html" TargetMode="Externa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10.png"/></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s://code.visualstudio.com/" TargetMode="External"/><Relationship Id="rId4" Type="http://schemas.openxmlformats.org/officeDocument/2006/relationships/hyperlink" Target="https://www.anaconda.com/"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55.emf"/><Relationship Id="rId5" Type="http://schemas.openxmlformats.org/officeDocument/2006/relationships/image" Target="../media/image54.jpeg"/><Relationship Id="rId4" Type="http://schemas.openxmlformats.org/officeDocument/2006/relationships/image" Target="../media/image53.jpeg"/></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92.xml.rels><?xml version="1.0" encoding="UTF-8" standalone="yes"?>
<Relationships xmlns="http://schemas.openxmlformats.org/package/2006/relationships"><Relationship Id="rId3" Type="http://schemas.microsoft.com/office/2018/10/relationships/comments" Target="../comments/modernComment_144_30AD34BF.xml"/><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xml"/><Relationship Id="rId1" Type="http://schemas.openxmlformats.org/officeDocument/2006/relationships/video" Target="https://www.youtube.com/embed/c0m6yaGlZh4?feature=oembed" TargetMode="External"/><Relationship Id="rId5" Type="http://schemas.openxmlformats.org/officeDocument/2006/relationships/image" Target="../media/image59.jpeg"/><Relationship Id="rId4" Type="http://schemas.openxmlformats.org/officeDocument/2006/relationships/image" Target="../media/image34.png"/></Relationships>
</file>

<file path=ppt/slides/_rels/slide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
          <p:cNvSpPr txBox="1">
            <a:spLocks noGrp="1"/>
          </p:cNvSpPr>
          <p:nvPr>
            <p:ph type="body" idx="1"/>
          </p:nvPr>
        </p:nvSpPr>
        <p:spPr>
          <a:xfrm>
            <a:off x="2826302" y="7549750"/>
            <a:ext cx="6188870" cy="595889"/>
          </a:xfrm>
          <a:prstGeom prst="rect">
            <a:avLst/>
          </a:prstGeom>
          <a:noFill/>
          <a:ln>
            <a:noFill/>
          </a:ln>
        </p:spPr>
        <p:txBody>
          <a:bodyPr spcFirstLastPara="1" vert="horz" wrap="square" lIns="0" tIns="0" rIns="0" bIns="0" rtlCol="0" anchor="t" anchorCtr="0">
            <a:normAutofit/>
          </a:bodyPr>
          <a:lstStyle/>
          <a:p>
            <a:pPr marL="0" indent="0">
              <a:spcBef>
                <a:spcPts val="0"/>
              </a:spcBef>
            </a:pPr>
            <a:r>
              <a:rPr lang="en-US" dirty="0"/>
              <a:t>George Mount</a:t>
            </a:r>
            <a:endParaRPr dirty="0"/>
          </a:p>
        </p:txBody>
      </p:sp>
      <p:sp>
        <p:nvSpPr>
          <p:cNvPr id="257" name="Google Shape;257;p2"/>
          <p:cNvSpPr txBox="1">
            <a:spLocks noGrp="1"/>
          </p:cNvSpPr>
          <p:nvPr>
            <p:ph type="body" idx="2"/>
          </p:nvPr>
        </p:nvSpPr>
        <p:spPr>
          <a:xfrm>
            <a:off x="2826303" y="8259125"/>
            <a:ext cx="5181600" cy="852461"/>
          </a:xfrm>
          <a:prstGeom prst="rect">
            <a:avLst/>
          </a:prstGeom>
          <a:noFill/>
          <a:ln>
            <a:noFill/>
          </a:ln>
        </p:spPr>
        <p:txBody>
          <a:bodyPr spcFirstLastPara="1" vert="horz" wrap="square" lIns="0" tIns="0" rIns="0" bIns="0" rtlCol="0" anchor="t" anchorCtr="0">
            <a:normAutofit/>
          </a:bodyPr>
          <a:lstStyle/>
          <a:p>
            <a:pPr marL="0" indent="0">
              <a:spcBef>
                <a:spcPts val="0"/>
              </a:spcBef>
            </a:pPr>
            <a:r>
              <a:rPr lang="en-US" dirty="0"/>
              <a:t>Founder, Stringfest Analytics</a:t>
            </a:r>
          </a:p>
        </p:txBody>
      </p:sp>
      <p:pic>
        <p:nvPicPr>
          <p:cNvPr id="3" name="Picture Placeholder 2" descr="A person smiling for the camera&#10;&#10;Description automatically generated with medium confidence">
            <a:extLst>
              <a:ext uri="{FF2B5EF4-FFF2-40B4-BE49-F238E27FC236}">
                <a16:creationId xmlns:a16="http://schemas.microsoft.com/office/drawing/2014/main" id="{3B39E374-89C6-7C20-E336-70D0DFDF5A46}"/>
              </a:ext>
            </a:extLst>
          </p:cNvPr>
          <p:cNvPicPr>
            <a:picLocks noGrp="1" noChangeAspect="1"/>
          </p:cNvPicPr>
          <p:nvPr>
            <p:ph type="pic" idx="3"/>
          </p:nvPr>
        </p:nvPicPr>
        <p:blipFill>
          <a:blip r:embed="rId3">
            <a:extLst>
              <a:ext uri="{28A0092B-C50C-407E-A947-70E740481C1C}">
                <a14:useLocalDpi xmlns:a14="http://schemas.microsoft.com/office/drawing/2010/main" val="0"/>
              </a:ext>
            </a:extLst>
          </a:blip>
          <a:srcRect l="16774" r="16774"/>
          <a:stretch>
            <a:fillRect/>
          </a:stretch>
        </p:blipFill>
        <p:spPr>
          <a:xfrm>
            <a:off x="596900" y="7466013"/>
            <a:ext cx="1998663" cy="1997075"/>
          </a:xfrm>
          <a:prstGeom prst="ellipse">
            <a:avLst/>
          </a:prstGeom>
          <a:noFill/>
          <a:ln w="31750" cap="flat" cmpd="sng">
            <a:solidFill>
              <a:srgbClr val="3DF4A1"/>
            </a:solidFill>
            <a:prstDash val="solid"/>
            <a:round/>
            <a:headEnd type="none" w="sm" len="sm"/>
            <a:tailEnd type="none" w="sm" len="sm"/>
          </a:ln>
        </p:spPr>
      </p:pic>
      <p:sp>
        <p:nvSpPr>
          <p:cNvPr id="259" name="Google Shape;259;p2"/>
          <p:cNvSpPr txBox="1">
            <a:spLocks noGrp="1"/>
          </p:cNvSpPr>
          <p:nvPr>
            <p:ph type="body" idx="4"/>
          </p:nvPr>
        </p:nvSpPr>
        <p:spPr>
          <a:xfrm>
            <a:off x="597452" y="3717053"/>
            <a:ext cx="11975549" cy="1759407"/>
          </a:xfrm>
          <a:prstGeom prst="rect">
            <a:avLst/>
          </a:prstGeom>
          <a:noFill/>
          <a:ln>
            <a:noFill/>
          </a:ln>
        </p:spPr>
        <p:txBody>
          <a:bodyPr spcFirstLastPara="1" vert="horz" wrap="square" lIns="0" tIns="0" rIns="0" bIns="0" rtlCol="0" anchor="t" anchorCtr="0">
            <a:noAutofit/>
          </a:bodyPr>
          <a:lstStyle/>
          <a:p>
            <a:pPr marL="0" indent="0">
              <a:spcBef>
                <a:spcPts val="0"/>
              </a:spcBef>
            </a:pPr>
            <a:r>
              <a:rPr lang="en-US" dirty="0"/>
              <a:t>Analytics in Modern Excel</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9861630" y="0"/>
            <a:ext cx="8426370" cy="10287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10226234" y="0"/>
            <a:ext cx="6180881" cy="2123658"/>
          </a:xfrm>
          <a:prstGeom prst="rect">
            <a:avLst/>
          </a:prstGeom>
          <a:noFill/>
        </p:spPr>
        <p:txBody>
          <a:bodyPr wrap="square" rtlCol="0">
            <a:spAutoFit/>
          </a:bodyPr>
          <a:lstStyle/>
          <a:p>
            <a:r>
              <a:rPr lang="en-US" sz="132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5579524" y="7544693"/>
            <a:ext cx="2708477" cy="2987579"/>
          </a:xfrm>
          <a:prstGeom prst="rect">
            <a:avLst/>
          </a:prstGeom>
        </p:spPr>
      </p:pic>
      <p:sp>
        <p:nvSpPr>
          <p:cNvPr id="3" name="TextBox 2"/>
          <p:cNvSpPr txBox="1"/>
          <p:nvPr/>
        </p:nvSpPr>
        <p:spPr>
          <a:xfrm>
            <a:off x="260431" y="329879"/>
            <a:ext cx="8906720" cy="7201972"/>
          </a:xfrm>
          <a:prstGeom prst="rect">
            <a:avLst/>
          </a:prstGeom>
          <a:noFill/>
        </p:spPr>
        <p:txBody>
          <a:bodyPr wrap="square" rtlCol="0">
            <a:spAutoFit/>
          </a:bodyPr>
          <a:lstStyle/>
          <a:p>
            <a:r>
              <a:rPr lang="en-US" sz="4200" b="1" dirty="0">
                <a:solidFill>
                  <a:srgbClr val="CF3338"/>
                </a:solidFill>
                <a:latin typeface="Pragmatica" pitchFamily="2" charset="0"/>
              </a:rPr>
              <a:t>Analyze Data</a:t>
            </a:r>
          </a:p>
          <a:p>
            <a:endParaRPr lang="en-US" sz="4200" b="1" dirty="0">
              <a:solidFill>
                <a:srgbClr val="CF3338"/>
              </a:solidFill>
              <a:latin typeface="Pragmatica" pitchFamily="2" charset="0"/>
            </a:endParaRPr>
          </a:p>
          <a:p>
            <a:r>
              <a:rPr lang="en-US" sz="4200" b="1" dirty="0">
                <a:solidFill>
                  <a:srgbClr val="CF3338"/>
                </a:solidFill>
                <a:latin typeface="Pragmatica" pitchFamily="2" charset="0"/>
              </a:rPr>
              <a:t>File: </a:t>
            </a:r>
            <a:r>
              <a:rPr lang="en-US" sz="4200" b="1" dirty="0">
                <a:solidFill>
                  <a:srgbClr val="CF3338"/>
                </a:solidFill>
                <a:latin typeface="Consolas" panose="020B0609020204030204" pitchFamily="49" charset="0"/>
              </a:rPr>
              <a:t>wholesale-customers.xlsx</a:t>
            </a:r>
          </a:p>
          <a:p>
            <a:endParaRPr lang="en-US" sz="4200" b="1" dirty="0">
              <a:solidFill>
                <a:srgbClr val="CF3338"/>
              </a:solidFill>
              <a:latin typeface="Consolas" panose="020B0609020204030204" pitchFamily="49" charset="0"/>
            </a:endParaRPr>
          </a:p>
          <a:p>
            <a:pPr marL="685800" indent="-685800">
              <a:buFont typeface="Arial" panose="020B0604020202020204" pitchFamily="34" charset="0"/>
              <a:buChar char="•"/>
            </a:pPr>
            <a:r>
              <a:rPr lang="en-US" sz="4200" b="1" dirty="0">
                <a:solidFill>
                  <a:srgbClr val="CF3338"/>
                </a:solidFill>
                <a:latin typeface="Pragmatica" panose="020B0403040502020204"/>
              </a:rPr>
              <a:t>Use AI to generate insights</a:t>
            </a:r>
          </a:p>
          <a:p>
            <a:pPr marL="685800" indent="-685800">
              <a:buFont typeface="Arial" panose="020B0604020202020204" pitchFamily="34" charset="0"/>
              <a:buChar char="•"/>
            </a:pPr>
            <a:r>
              <a:rPr lang="en-US" sz="4200" b="1" dirty="0">
                <a:solidFill>
                  <a:srgbClr val="CF3338"/>
                </a:solidFill>
                <a:latin typeface="Pragmatica" panose="020B0403040502020204"/>
              </a:rPr>
              <a:t>Use Power Query to reshape data for </a:t>
            </a:r>
            <a:r>
              <a:rPr lang="en-US" sz="4200" b="1" i="1" dirty="0">
                <a:solidFill>
                  <a:srgbClr val="CF3338"/>
                </a:solidFill>
                <a:latin typeface="Pragmatica" panose="020B0403040502020204"/>
              </a:rPr>
              <a:t>better </a:t>
            </a:r>
            <a:r>
              <a:rPr lang="en-US" sz="4200" b="1" dirty="0">
                <a:solidFill>
                  <a:srgbClr val="CF3338"/>
                </a:solidFill>
                <a:latin typeface="Pragmatica" panose="020B0403040502020204"/>
              </a:rPr>
              <a:t>insights</a:t>
            </a:r>
          </a:p>
          <a:p>
            <a:pPr marL="685800" indent="-685800">
              <a:buFont typeface="Arial" panose="020B0604020202020204" pitchFamily="34" charset="0"/>
              <a:buChar char="•"/>
            </a:pPr>
            <a:r>
              <a:rPr lang="en-US" sz="4200" b="1" dirty="0">
                <a:solidFill>
                  <a:srgbClr val="CF3338"/>
                </a:solidFill>
                <a:latin typeface="Pragmatica" panose="020B0403040502020204"/>
              </a:rPr>
              <a:t>Querying a dataset with natural language</a:t>
            </a:r>
          </a:p>
          <a:p>
            <a:pPr marL="685800" indent="-685800">
              <a:buFont typeface="Arial" panose="020B0604020202020204" pitchFamily="34" charset="0"/>
              <a:buChar char="•"/>
            </a:pPr>
            <a:endParaRPr lang="en-US" sz="4200" b="1" dirty="0">
              <a:solidFill>
                <a:srgbClr val="CF3338"/>
              </a:solidFill>
              <a:latin typeface="Pragmatica" panose="020B0403040502020204"/>
            </a:endParaRPr>
          </a:p>
          <a:p>
            <a:endParaRPr lang="en-US" sz="4200" b="1" dirty="0">
              <a:solidFill>
                <a:srgbClr val="CF3338"/>
              </a:solidFill>
              <a:latin typeface="Pragmatica" panose="020B0403040502020204"/>
            </a:endParaRPr>
          </a:p>
        </p:txBody>
      </p:sp>
    </p:spTree>
    <p:extLst>
      <p:ext uri="{BB962C8B-B14F-4D97-AF65-F5344CB8AC3E}">
        <p14:creationId xmlns:p14="http://schemas.microsoft.com/office/powerpoint/2010/main" val="40079436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5964220" cy="923330"/>
          </a:xfrm>
          <a:prstGeom prst="rect">
            <a:avLst/>
          </a:prstGeom>
          <a:noFill/>
        </p:spPr>
        <p:txBody>
          <a:bodyPr wrap="square" rtlCol="0">
            <a:spAutoFit/>
          </a:bodyPr>
          <a:lstStyle/>
          <a:p>
            <a:r>
              <a:rPr lang="en-US" sz="5400" dirty="0">
                <a:latin typeface="Aliens &amp; cows" panose="00000500000000000000" pitchFamily="2" charset="0"/>
              </a:rPr>
              <a:t>Machine learning is cool, but have you tried tidy data? </a:t>
            </a:r>
          </a:p>
        </p:txBody>
      </p:sp>
      <p:grpSp>
        <p:nvGrpSpPr>
          <p:cNvPr id="4" name="Group 4">
            <a:extLst>
              <a:ext uri="{FF2B5EF4-FFF2-40B4-BE49-F238E27FC236}">
                <a16:creationId xmlns:a16="http://schemas.microsoft.com/office/drawing/2014/main" id="{1DBC2A2B-6C58-2281-43D5-B9EFD483A2BE}"/>
              </a:ext>
            </a:extLst>
          </p:cNvPr>
          <p:cNvGrpSpPr>
            <a:grpSpLocks noChangeAspect="1"/>
          </p:cNvGrpSpPr>
          <p:nvPr/>
        </p:nvGrpSpPr>
        <p:grpSpPr bwMode="auto">
          <a:xfrm>
            <a:off x="1905000" y="1866900"/>
            <a:ext cx="13927138" cy="7458075"/>
            <a:chOff x="1182" y="1080"/>
            <a:chExt cx="8773" cy="4698"/>
          </a:xfrm>
        </p:grpSpPr>
        <p:sp>
          <p:nvSpPr>
            <p:cNvPr id="6" name="AutoShape 3">
              <a:extLst>
                <a:ext uri="{FF2B5EF4-FFF2-40B4-BE49-F238E27FC236}">
                  <a16:creationId xmlns:a16="http://schemas.microsoft.com/office/drawing/2014/main" id="{3C2C28BD-C6C8-21F8-4DD4-178139F20418}"/>
                </a:ext>
              </a:extLst>
            </p:cNvPr>
            <p:cNvSpPr>
              <a:spLocks noChangeAspect="1" noChangeArrowheads="1" noTextEdit="1"/>
            </p:cNvSpPr>
            <p:nvPr/>
          </p:nvSpPr>
          <p:spPr bwMode="auto">
            <a:xfrm>
              <a:off x="1182" y="1080"/>
              <a:ext cx="8773" cy="4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5">
              <a:extLst>
                <a:ext uri="{FF2B5EF4-FFF2-40B4-BE49-F238E27FC236}">
                  <a16:creationId xmlns:a16="http://schemas.microsoft.com/office/drawing/2014/main" id="{C2C203FA-C58E-DEC2-A6B7-66C2EF484C22}"/>
                </a:ext>
              </a:extLst>
            </p:cNvPr>
            <p:cNvSpPr>
              <a:spLocks noChangeArrowheads="1"/>
            </p:cNvSpPr>
            <p:nvPr/>
          </p:nvSpPr>
          <p:spPr bwMode="auto">
            <a:xfrm>
              <a:off x="1182" y="1080"/>
              <a:ext cx="3771" cy="646"/>
            </a:xfrm>
            <a:prstGeom prst="rect">
              <a:avLst/>
            </a:prstGeom>
            <a:solidFill>
              <a:srgbClr val="D233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6">
              <a:extLst>
                <a:ext uri="{FF2B5EF4-FFF2-40B4-BE49-F238E27FC236}">
                  <a16:creationId xmlns:a16="http://schemas.microsoft.com/office/drawing/2014/main" id="{762E4E65-AD3D-3512-0002-BB3A30A1D15F}"/>
                </a:ext>
              </a:extLst>
            </p:cNvPr>
            <p:cNvSpPr>
              <a:spLocks noChangeArrowheads="1"/>
            </p:cNvSpPr>
            <p:nvPr/>
          </p:nvSpPr>
          <p:spPr bwMode="auto">
            <a:xfrm>
              <a:off x="6184" y="1080"/>
              <a:ext cx="3771" cy="646"/>
            </a:xfrm>
            <a:prstGeom prst="rect">
              <a:avLst/>
            </a:prstGeom>
            <a:solidFill>
              <a:srgbClr val="D233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7">
              <a:extLst>
                <a:ext uri="{FF2B5EF4-FFF2-40B4-BE49-F238E27FC236}">
                  <a16:creationId xmlns:a16="http://schemas.microsoft.com/office/drawing/2014/main" id="{6EC9CE0D-62CC-6631-D268-E33B66C8071D}"/>
                </a:ext>
              </a:extLst>
            </p:cNvPr>
            <p:cNvSpPr>
              <a:spLocks noChangeArrowheads="1"/>
            </p:cNvSpPr>
            <p:nvPr/>
          </p:nvSpPr>
          <p:spPr bwMode="auto">
            <a:xfrm>
              <a:off x="1182" y="1706"/>
              <a:ext cx="3771" cy="97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61E69C2A-3E81-F2BE-F36C-9A878E850F06}"/>
                </a:ext>
              </a:extLst>
            </p:cNvPr>
            <p:cNvSpPr>
              <a:spLocks noChangeArrowheads="1"/>
            </p:cNvSpPr>
            <p:nvPr/>
          </p:nvSpPr>
          <p:spPr bwMode="auto">
            <a:xfrm>
              <a:off x="6184" y="1706"/>
              <a:ext cx="3771" cy="97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9">
              <a:extLst>
                <a:ext uri="{FF2B5EF4-FFF2-40B4-BE49-F238E27FC236}">
                  <a16:creationId xmlns:a16="http://schemas.microsoft.com/office/drawing/2014/main" id="{F84D6065-6B76-E7B8-FC4A-BA034554EFAD}"/>
                </a:ext>
              </a:extLst>
            </p:cNvPr>
            <p:cNvSpPr>
              <a:spLocks noChangeArrowheads="1"/>
            </p:cNvSpPr>
            <p:nvPr/>
          </p:nvSpPr>
          <p:spPr bwMode="auto">
            <a:xfrm>
              <a:off x="1182" y="3625"/>
              <a:ext cx="3771" cy="97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0">
              <a:extLst>
                <a:ext uri="{FF2B5EF4-FFF2-40B4-BE49-F238E27FC236}">
                  <a16:creationId xmlns:a16="http://schemas.microsoft.com/office/drawing/2014/main" id="{40FC2DE5-F5D5-4FA7-8F9C-A254C8D927FA}"/>
                </a:ext>
              </a:extLst>
            </p:cNvPr>
            <p:cNvSpPr>
              <a:spLocks noChangeArrowheads="1"/>
            </p:cNvSpPr>
            <p:nvPr/>
          </p:nvSpPr>
          <p:spPr bwMode="auto">
            <a:xfrm>
              <a:off x="6184" y="3625"/>
              <a:ext cx="3771" cy="97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1">
              <a:extLst>
                <a:ext uri="{FF2B5EF4-FFF2-40B4-BE49-F238E27FC236}">
                  <a16:creationId xmlns:a16="http://schemas.microsoft.com/office/drawing/2014/main" id="{4381488A-E260-F1C4-FB19-A947B4040565}"/>
                </a:ext>
              </a:extLst>
            </p:cNvPr>
            <p:cNvSpPr>
              <a:spLocks noChangeArrowheads="1"/>
            </p:cNvSpPr>
            <p:nvPr/>
          </p:nvSpPr>
          <p:spPr bwMode="auto">
            <a:xfrm>
              <a:off x="1690" y="1178"/>
              <a:ext cx="547"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900" b="1" i="0" u="none" strike="noStrike" cap="none" normalizeH="0" baseline="0">
                  <a:ln>
                    <a:noFill/>
                  </a:ln>
                  <a:solidFill>
                    <a:srgbClr val="F2F2F2"/>
                  </a:solidFill>
                  <a:effectLst/>
                  <a:latin typeface="Gidole" panose="020B0604020202020204" charset="0"/>
                </a:rPr>
                <a:t>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12">
              <a:extLst>
                <a:ext uri="{FF2B5EF4-FFF2-40B4-BE49-F238E27FC236}">
                  <a16:creationId xmlns:a16="http://schemas.microsoft.com/office/drawing/2014/main" id="{75CBC252-95B4-D9FF-7061-CCE6E9F966F5}"/>
                </a:ext>
              </a:extLst>
            </p:cNvPr>
            <p:cNvSpPr>
              <a:spLocks noChangeArrowheads="1"/>
            </p:cNvSpPr>
            <p:nvPr/>
          </p:nvSpPr>
          <p:spPr bwMode="auto">
            <a:xfrm>
              <a:off x="2941" y="1178"/>
              <a:ext cx="547"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900" b="1" i="0" u="none" strike="noStrike" cap="none" normalizeH="0" baseline="0">
                  <a:ln>
                    <a:noFill/>
                  </a:ln>
                  <a:solidFill>
                    <a:srgbClr val="F2F2F2"/>
                  </a:solidFill>
                  <a:effectLst/>
                  <a:latin typeface="Gidole" panose="020B0604020202020204" charset="0"/>
                </a:rPr>
                <a: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3">
              <a:extLst>
                <a:ext uri="{FF2B5EF4-FFF2-40B4-BE49-F238E27FC236}">
                  <a16:creationId xmlns:a16="http://schemas.microsoft.com/office/drawing/2014/main" id="{98060E8F-4ACA-5B07-9B97-AE0DE63D2CFA}"/>
                </a:ext>
              </a:extLst>
            </p:cNvPr>
            <p:cNvSpPr>
              <a:spLocks noChangeArrowheads="1"/>
            </p:cNvSpPr>
            <p:nvPr/>
          </p:nvSpPr>
          <p:spPr bwMode="auto">
            <a:xfrm>
              <a:off x="4191" y="1178"/>
              <a:ext cx="547"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900" b="1" i="0" u="none" strike="noStrike" cap="none" normalizeH="0" baseline="0">
                  <a:ln>
                    <a:noFill/>
                  </a:ln>
                  <a:solidFill>
                    <a:srgbClr val="F2F2F2"/>
                  </a:solidFill>
                  <a:effectLst/>
                  <a:latin typeface="Gidole" panose="020B0604020202020204" charset="0"/>
                </a:rPr>
                <a:t>Z</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14">
              <a:extLst>
                <a:ext uri="{FF2B5EF4-FFF2-40B4-BE49-F238E27FC236}">
                  <a16:creationId xmlns:a16="http://schemas.microsoft.com/office/drawing/2014/main" id="{BDB7C9BC-A41A-78ED-AA53-EE844CD50389}"/>
                </a:ext>
              </a:extLst>
            </p:cNvPr>
            <p:cNvSpPr>
              <a:spLocks noChangeArrowheads="1"/>
            </p:cNvSpPr>
            <p:nvPr/>
          </p:nvSpPr>
          <p:spPr bwMode="auto">
            <a:xfrm>
              <a:off x="6692" y="1178"/>
              <a:ext cx="547"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900" b="1" i="0" u="none" strike="noStrike" cap="none" normalizeH="0" baseline="0">
                  <a:ln>
                    <a:noFill/>
                  </a:ln>
                  <a:solidFill>
                    <a:srgbClr val="F2F2F2"/>
                  </a:solidFill>
                  <a:effectLst/>
                  <a:latin typeface="Gidole" panose="020B0604020202020204" charset="0"/>
                </a:rPr>
                <a:t>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15">
              <a:extLst>
                <a:ext uri="{FF2B5EF4-FFF2-40B4-BE49-F238E27FC236}">
                  <a16:creationId xmlns:a16="http://schemas.microsoft.com/office/drawing/2014/main" id="{7057C042-5BFD-9021-6DA5-399755A23BE2}"/>
                </a:ext>
              </a:extLst>
            </p:cNvPr>
            <p:cNvSpPr>
              <a:spLocks noChangeArrowheads="1"/>
            </p:cNvSpPr>
            <p:nvPr/>
          </p:nvSpPr>
          <p:spPr bwMode="auto">
            <a:xfrm>
              <a:off x="7943" y="1178"/>
              <a:ext cx="547"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900" b="1" i="0" u="none" strike="noStrike" cap="none" normalizeH="0" baseline="0">
                  <a:ln>
                    <a:noFill/>
                  </a:ln>
                  <a:solidFill>
                    <a:srgbClr val="F2F2F2"/>
                  </a:solidFill>
                  <a:effectLst/>
                  <a:latin typeface="Gidole" panose="020B0604020202020204" charset="0"/>
                </a:rPr>
                <a: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6">
              <a:extLst>
                <a:ext uri="{FF2B5EF4-FFF2-40B4-BE49-F238E27FC236}">
                  <a16:creationId xmlns:a16="http://schemas.microsoft.com/office/drawing/2014/main" id="{97E9D298-FF93-B580-F8D1-7721F69D2F93}"/>
                </a:ext>
              </a:extLst>
            </p:cNvPr>
            <p:cNvSpPr>
              <a:spLocks noChangeArrowheads="1"/>
            </p:cNvSpPr>
            <p:nvPr/>
          </p:nvSpPr>
          <p:spPr bwMode="auto">
            <a:xfrm>
              <a:off x="9193" y="1178"/>
              <a:ext cx="547"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900" b="1" i="0" u="none" strike="noStrike" cap="none" normalizeH="0" baseline="0">
                  <a:ln>
                    <a:noFill/>
                  </a:ln>
                  <a:solidFill>
                    <a:srgbClr val="F2F2F2"/>
                  </a:solidFill>
                  <a:effectLst/>
                  <a:latin typeface="Gidole" panose="020B0604020202020204" charset="0"/>
                </a:rPr>
                <a:t>Z</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17">
              <a:extLst>
                <a:ext uri="{FF2B5EF4-FFF2-40B4-BE49-F238E27FC236}">
                  <a16:creationId xmlns:a16="http://schemas.microsoft.com/office/drawing/2014/main" id="{DA5991DC-F67C-8E4F-BDBC-2FE4461BF48F}"/>
                </a:ext>
              </a:extLst>
            </p:cNvPr>
            <p:cNvSpPr>
              <a:spLocks noChangeArrowheads="1"/>
            </p:cNvSpPr>
            <p:nvPr/>
          </p:nvSpPr>
          <p:spPr bwMode="auto">
            <a:xfrm>
              <a:off x="6692" y="1961"/>
              <a:ext cx="547"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900" b="0" i="0" u="none" strike="noStrike" cap="none" normalizeH="0" baseline="0">
                  <a:ln>
                    <a:noFill/>
                  </a:ln>
                  <a:solidFill>
                    <a:srgbClr val="000000"/>
                  </a:solidFill>
                  <a:effectLst/>
                  <a:latin typeface="Gidole" panose="020B060402020202020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18">
              <a:extLst>
                <a:ext uri="{FF2B5EF4-FFF2-40B4-BE49-F238E27FC236}">
                  <a16:creationId xmlns:a16="http://schemas.microsoft.com/office/drawing/2014/main" id="{D16D81E1-8138-D210-F289-E595F2446F15}"/>
                </a:ext>
              </a:extLst>
            </p:cNvPr>
            <p:cNvSpPr>
              <a:spLocks noChangeArrowheads="1"/>
            </p:cNvSpPr>
            <p:nvPr/>
          </p:nvSpPr>
          <p:spPr bwMode="auto">
            <a:xfrm>
              <a:off x="6692" y="2920"/>
              <a:ext cx="547"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900" b="0" i="0" u="none" strike="noStrike" cap="none" normalizeH="0" baseline="0">
                  <a:ln>
                    <a:noFill/>
                  </a:ln>
                  <a:solidFill>
                    <a:srgbClr val="000000"/>
                  </a:solidFill>
                  <a:effectLst/>
                  <a:latin typeface="Gidole" panose="020B060402020202020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19">
              <a:extLst>
                <a:ext uri="{FF2B5EF4-FFF2-40B4-BE49-F238E27FC236}">
                  <a16:creationId xmlns:a16="http://schemas.microsoft.com/office/drawing/2014/main" id="{470EF3E9-307C-FDC5-39F8-319DC9A8799C}"/>
                </a:ext>
              </a:extLst>
            </p:cNvPr>
            <p:cNvSpPr>
              <a:spLocks noChangeArrowheads="1"/>
            </p:cNvSpPr>
            <p:nvPr/>
          </p:nvSpPr>
          <p:spPr bwMode="auto">
            <a:xfrm>
              <a:off x="6692" y="3879"/>
              <a:ext cx="547"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900" b="0" i="0" u="none" strike="noStrike" cap="none" normalizeH="0" baseline="0">
                  <a:ln>
                    <a:noFill/>
                  </a:ln>
                  <a:solidFill>
                    <a:srgbClr val="000000"/>
                  </a:solidFill>
                  <a:effectLst/>
                  <a:latin typeface="Gidole" panose="020B060402020202020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20">
              <a:extLst>
                <a:ext uri="{FF2B5EF4-FFF2-40B4-BE49-F238E27FC236}">
                  <a16:creationId xmlns:a16="http://schemas.microsoft.com/office/drawing/2014/main" id="{55C3351D-96E8-D64E-BC06-91F17E4C204F}"/>
                </a:ext>
              </a:extLst>
            </p:cNvPr>
            <p:cNvSpPr>
              <a:spLocks noChangeArrowheads="1"/>
            </p:cNvSpPr>
            <p:nvPr/>
          </p:nvSpPr>
          <p:spPr bwMode="auto">
            <a:xfrm>
              <a:off x="1377" y="5093"/>
              <a:ext cx="3126"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000000"/>
                  </a:solidFill>
                  <a:effectLst/>
                  <a:latin typeface="Pragmatica" panose="020B0403040502020204" charset="0"/>
                </a:rPr>
                <a:t>Each variable in its own column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Rectangle 21">
              <a:extLst>
                <a:ext uri="{FF2B5EF4-FFF2-40B4-BE49-F238E27FC236}">
                  <a16:creationId xmlns:a16="http://schemas.microsoft.com/office/drawing/2014/main" id="{7C773462-6EC0-97FA-CC86-B11DA109B13F}"/>
                </a:ext>
              </a:extLst>
            </p:cNvPr>
            <p:cNvSpPr>
              <a:spLocks noChangeArrowheads="1"/>
            </p:cNvSpPr>
            <p:nvPr/>
          </p:nvSpPr>
          <p:spPr bwMode="auto">
            <a:xfrm>
              <a:off x="6380" y="5093"/>
              <a:ext cx="3126"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000000"/>
                  </a:solidFill>
                  <a:effectLst/>
                  <a:latin typeface="Pragmatica" panose="020B0403040502020204" charset="0"/>
                </a:rPr>
                <a:t>Each observation in its own row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22">
              <a:extLst>
                <a:ext uri="{FF2B5EF4-FFF2-40B4-BE49-F238E27FC236}">
                  <a16:creationId xmlns:a16="http://schemas.microsoft.com/office/drawing/2014/main" id="{BB3C04FA-812D-42FB-0812-AFCE4FB5A099}"/>
                </a:ext>
              </a:extLst>
            </p:cNvPr>
            <p:cNvSpPr>
              <a:spLocks noChangeArrowheads="1"/>
            </p:cNvSpPr>
            <p:nvPr/>
          </p:nvSpPr>
          <p:spPr bwMode="auto">
            <a:xfrm>
              <a:off x="1749" y="5485"/>
              <a:ext cx="6272"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1" i="1" u="none" strike="noStrike" cap="none" normalizeH="0" baseline="0" dirty="0">
                  <a:ln>
                    <a:noFill/>
                  </a:ln>
                  <a:solidFill>
                    <a:srgbClr val="000000"/>
                  </a:solidFill>
                  <a:effectLst/>
                  <a:latin typeface="Pragmatica" panose="020B0403040502020204" charset="0"/>
                </a:rPr>
                <a:t>Every cell is a populated observation-variable intersection…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 name="Line 23">
              <a:extLst>
                <a:ext uri="{FF2B5EF4-FFF2-40B4-BE49-F238E27FC236}">
                  <a16:creationId xmlns:a16="http://schemas.microsoft.com/office/drawing/2014/main" id="{FDF84BE1-C160-C7FF-81FF-D5987D59211D}"/>
                </a:ext>
              </a:extLst>
            </p:cNvPr>
            <p:cNvSpPr>
              <a:spLocks noChangeShapeType="1"/>
            </p:cNvSpPr>
            <p:nvPr/>
          </p:nvSpPr>
          <p:spPr bwMode="auto">
            <a:xfrm>
              <a:off x="1202" y="1706"/>
              <a:ext cx="375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Rectangle 24">
              <a:extLst>
                <a:ext uri="{FF2B5EF4-FFF2-40B4-BE49-F238E27FC236}">
                  <a16:creationId xmlns:a16="http://schemas.microsoft.com/office/drawing/2014/main" id="{83528C56-66BD-B33A-DF4B-1EAE89DE4DFD}"/>
                </a:ext>
              </a:extLst>
            </p:cNvPr>
            <p:cNvSpPr>
              <a:spLocks noChangeArrowheads="1"/>
            </p:cNvSpPr>
            <p:nvPr/>
          </p:nvSpPr>
          <p:spPr bwMode="auto">
            <a:xfrm>
              <a:off x="1202" y="1706"/>
              <a:ext cx="3751" cy="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Line 25">
              <a:extLst>
                <a:ext uri="{FF2B5EF4-FFF2-40B4-BE49-F238E27FC236}">
                  <a16:creationId xmlns:a16="http://schemas.microsoft.com/office/drawing/2014/main" id="{BAA6AB38-922E-FB56-A16C-EEE4106AA949}"/>
                </a:ext>
              </a:extLst>
            </p:cNvPr>
            <p:cNvSpPr>
              <a:spLocks noChangeShapeType="1"/>
            </p:cNvSpPr>
            <p:nvPr/>
          </p:nvSpPr>
          <p:spPr bwMode="auto">
            <a:xfrm>
              <a:off x="1202" y="2666"/>
              <a:ext cx="375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Rectangle 26">
              <a:extLst>
                <a:ext uri="{FF2B5EF4-FFF2-40B4-BE49-F238E27FC236}">
                  <a16:creationId xmlns:a16="http://schemas.microsoft.com/office/drawing/2014/main" id="{91BD2CEE-1F31-E4FE-997A-B81C0E9F84C4}"/>
                </a:ext>
              </a:extLst>
            </p:cNvPr>
            <p:cNvSpPr>
              <a:spLocks noChangeArrowheads="1"/>
            </p:cNvSpPr>
            <p:nvPr/>
          </p:nvSpPr>
          <p:spPr bwMode="auto">
            <a:xfrm>
              <a:off x="1202" y="2666"/>
              <a:ext cx="3751"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89F0E313-1381-4DC2-4096-357ADB511174}"/>
                </a:ext>
              </a:extLst>
            </p:cNvPr>
            <p:cNvSpPr>
              <a:spLocks noChangeShapeType="1"/>
            </p:cNvSpPr>
            <p:nvPr/>
          </p:nvSpPr>
          <p:spPr bwMode="auto">
            <a:xfrm>
              <a:off x="1202" y="3625"/>
              <a:ext cx="375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Rectangle 28">
              <a:extLst>
                <a:ext uri="{FF2B5EF4-FFF2-40B4-BE49-F238E27FC236}">
                  <a16:creationId xmlns:a16="http://schemas.microsoft.com/office/drawing/2014/main" id="{35A51C73-8CCF-46F2-9A89-07C8B76F7FFA}"/>
                </a:ext>
              </a:extLst>
            </p:cNvPr>
            <p:cNvSpPr>
              <a:spLocks noChangeArrowheads="1"/>
            </p:cNvSpPr>
            <p:nvPr/>
          </p:nvSpPr>
          <p:spPr bwMode="auto">
            <a:xfrm>
              <a:off x="1202" y="3625"/>
              <a:ext cx="3751"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Line 29">
              <a:extLst>
                <a:ext uri="{FF2B5EF4-FFF2-40B4-BE49-F238E27FC236}">
                  <a16:creationId xmlns:a16="http://schemas.microsoft.com/office/drawing/2014/main" id="{07C37C9D-5F10-1857-A189-24D6C720F985}"/>
                </a:ext>
              </a:extLst>
            </p:cNvPr>
            <p:cNvSpPr>
              <a:spLocks noChangeShapeType="1"/>
            </p:cNvSpPr>
            <p:nvPr/>
          </p:nvSpPr>
          <p:spPr bwMode="auto">
            <a:xfrm>
              <a:off x="1202" y="4584"/>
              <a:ext cx="375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Rectangle 30">
              <a:extLst>
                <a:ext uri="{FF2B5EF4-FFF2-40B4-BE49-F238E27FC236}">
                  <a16:creationId xmlns:a16="http://schemas.microsoft.com/office/drawing/2014/main" id="{5436C735-5D4C-DA9F-1012-4746B15B5884}"/>
                </a:ext>
              </a:extLst>
            </p:cNvPr>
            <p:cNvSpPr>
              <a:spLocks noChangeArrowheads="1"/>
            </p:cNvSpPr>
            <p:nvPr/>
          </p:nvSpPr>
          <p:spPr bwMode="auto">
            <a:xfrm>
              <a:off x="1202" y="4584"/>
              <a:ext cx="3751" cy="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Line 31">
              <a:extLst>
                <a:ext uri="{FF2B5EF4-FFF2-40B4-BE49-F238E27FC236}">
                  <a16:creationId xmlns:a16="http://schemas.microsoft.com/office/drawing/2014/main" id="{3031A36F-DD61-A547-59CA-661B378E98F0}"/>
                </a:ext>
              </a:extLst>
            </p:cNvPr>
            <p:cNvSpPr>
              <a:spLocks noChangeShapeType="1"/>
            </p:cNvSpPr>
            <p:nvPr/>
          </p:nvSpPr>
          <p:spPr bwMode="auto">
            <a:xfrm>
              <a:off x="1182" y="1706"/>
              <a:ext cx="0" cy="289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32">
              <a:extLst>
                <a:ext uri="{FF2B5EF4-FFF2-40B4-BE49-F238E27FC236}">
                  <a16:creationId xmlns:a16="http://schemas.microsoft.com/office/drawing/2014/main" id="{127B3F9B-BFCC-39AF-8735-1CCCC4467596}"/>
                </a:ext>
              </a:extLst>
            </p:cNvPr>
            <p:cNvSpPr>
              <a:spLocks noChangeArrowheads="1"/>
            </p:cNvSpPr>
            <p:nvPr/>
          </p:nvSpPr>
          <p:spPr bwMode="auto">
            <a:xfrm>
              <a:off x="1182" y="1706"/>
              <a:ext cx="20" cy="28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Line 33">
              <a:extLst>
                <a:ext uri="{FF2B5EF4-FFF2-40B4-BE49-F238E27FC236}">
                  <a16:creationId xmlns:a16="http://schemas.microsoft.com/office/drawing/2014/main" id="{EB08F18C-DAD7-AC64-7540-638F39A97605}"/>
                </a:ext>
              </a:extLst>
            </p:cNvPr>
            <p:cNvSpPr>
              <a:spLocks noChangeShapeType="1"/>
            </p:cNvSpPr>
            <p:nvPr/>
          </p:nvSpPr>
          <p:spPr bwMode="auto">
            <a:xfrm>
              <a:off x="2433" y="1726"/>
              <a:ext cx="0" cy="287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Rectangle 34">
              <a:extLst>
                <a:ext uri="{FF2B5EF4-FFF2-40B4-BE49-F238E27FC236}">
                  <a16:creationId xmlns:a16="http://schemas.microsoft.com/office/drawing/2014/main" id="{FACF936C-9D38-94BE-37B7-5BC7362629A3}"/>
                </a:ext>
              </a:extLst>
            </p:cNvPr>
            <p:cNvSpPr>
              <a:spLocks noChangeArrowheads="1"/>
            </p:cNvSpPr>
            <p:nvPr/>
          </p:nvSpPr>
          <p:spPr bwMode="auto">
            <a:xfrm>
              <a:off x="2433" y="1726"/>
              <a:ext cx="19" cy="28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Line 35">
              <a:extLst>
                <a:ext uri="{FF2B5EF4-FFF2-40B4-BE49-F238E27FC236}">
                  <a16:creationId xmlns:a16="http://schemas.microsoft.com/office/drawing/2014/main" id="{9111E0C5-C746-027A-50C6-7FE8ED0B4B0E}"/>
                </a:ext>
              </a:extLst>
            </p:cNvPr>
            <p:cNvSpPr>
              <a:spLocks noChangeShapeType="1"/>
            </p:cNvSpPr>
            <p:nvPr/>
          </p:nvSpPr>
          <p:spPr bwMode="auto">
            <a:xfrm>
              <a:off x="3683" y="1726"/>
              <a:ext cx="0" cy="287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Rectangle 36">
              <a:extLst>
                <a:ext uri="{FF2B5EF4-FFF2-40B4-BE49-F238E27FC236}">
                  <a16:creationId xmlns:a16="http://schemas.microsoft.com/office/drawing/2014/main" id="{87E11624-0450-877D-6846-3D36B3055EDB}"/>
                </a:ext>
              </a:extLst>
            </p:cNvPr>
            <p:cNvSpPr>
              <a:spLocks noChangeArrowheads="1"/>
            </p:cNvSpPr>
            <p:nvPr/>
          </p:nvSpPr>
          <p:spPr bwMode="auto">
            <a:xfrm>
              <a:off x="3683" y="1726"/>
              <a:ext cx="20" cy="28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Line 37">
              <a:extLst>
                <a:ext uri="{FF2B5EF4-FFF2-40B4-BE49-F238E27FC236}">
                  <a16:creationId xmlns:a16="http://schemas.microsoft.com/office/drawing/2014/main" id="{05390303-1791-A916-D5F0-AE199F5D580A}"/>
                </a:ext>
              </a:extLst>
            </p:cNvPr>
            <p:cNvSpPr>
              <a:spLocks noChangeShapeType="1"/>
            </p:cNvSpPr>
            <p:nvPr/>
          </p:nvSpPr>
          <p:spPr bwMode="auto">
            <a:xfrm>
              <a:off x="4934" y="1726"/>
              <a:ext cx="0" cy="287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Rectangle 38">
              <a:extLst>
                <a:ext uri="{FF2B5EF4-FFF2-40B4-BE49-F238E27FC236}">
                  <a16:creationId xmlns:a16="http://schemas.microsoft.com/office/drawing/2014/main" id="{6CDCFB3E-5D29-6952-FF9B-8B0056C30194}"/>
                </a:ext>
              </a:extLst>
            </p:cNvPr>
            <p:cNvSpPr>
              <a:spLocks noChangeArrowheads="1"/>
            </p:cNvSpPr>
            <p:nvPr/>
          </p:nvSpPr>
          <p:spPr bwMode="auto">
            <a:xfrm>
              <a:off x="4934" y="1726"/>
              <a:ext cx="19" cy="28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Line 39">
              <a:extLst>
                <a:ext uri="{FF2B5EF4-FFF2-40B4-BE49-F238E27FC236}">
                  <a16:creationId xmlns:a16="http://schemas.microsoft.com/office/drawing/2014/main" id="{D5C981C9-7DB3-1465-3FFD-53E680EC73EC}"/>
                </a:ext>
              </a:extLst>
            </p:cNvPr>
            <p:cNvSpPr>
              <a:spLocks noChangeShapeType="1"/>
            </p:cNvSpPr>
            <p:nvPr/>
          </p:nvSpPr>
          <p:spPr bwMode="auto">
            <a:xfrm>
              <a:off x="6184" y="1706"/>
              <a:ext cx="0" cy="289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Rectangle 40">
              <a:extLst>
                <a:ext uri="{FF2B5EF4-FFF2-40B4-BE49-F238E27FC236}">
                  <a16:creationId xmlns:a16="http://schemas.microsoft.com/office/drawing/2014/main" id="{675C22B3-8356-8A99-34DC-16AB999955EE}"/>
                </a:ext>
              </a:extLst>
            </p:cNvPr>
            <p:cNvSpPr>
              <a:spLocks noChangeArrowheads="1"/>
            </p:cNvSpPr>
            <p:nvPr/>
          </p:nvSpPr>
          <p:spPr bwMode="auto">
            <a:xfrm>
              <a:off x="6184" y="1706"/>
              <a:ext cx="20" cy="28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Line 41">
              <a:extLst>
                <a:ext uri="{FF2B5EF4-FFF2-40B4-BE49-F238E27FC236}">
                  <a16:creationId xmlns:a16="http://schemas.microsoft.com/office/drawing/2014/main" id="{C49B6383-3CF4-F352-2E5D-9F112C275741}"/>
                </a:ext>
              </a:extLst>
            </p:cNvPr>
            <p:cNvSpPr>
              <a:spLocks noChangeShapeType="1"/>
            </p:cNvSpPr>
            <p:nvPr/>
          </p:nvSpPr>
          <p:spPr bwMode="auto">
            <a:xfrm>
              <a:off x="7435" y="1726"/>
              <a:ext cx="0" cy="287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Rectangle 42">
              <a:extLst>
                <a:ext uri="{FF2B5EF4-FFF2-40B4-BE49-F238E27FC236}">
                  <a16:creationId xmlns:a16="http://schemas.microsoft.com/office/drawing/2014/main" id="{482B6A15-FB94-21D0-6544-7207097796B2}"/>
                </a:ext>
              </a:extLst>
            </p:cNvPr>
            <p:cNvSpPr>
              <a:spLocks noChangeArrowheads="1"/>
            </p:cNvSpPr>
            <p:nvPr/>
          </p:nvSpPr>
          <p:spPr bwMode="auto">
            <a:xfrm>
              <a:off x="7435" y="1726"/>
              <a:ext cx="19" cy="28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Line 43">
              <a:extLst>
                <a:ext uri="{FF2B5EF4-FFF2-40B4-BE49-F238E27FC236}">
                  <a16:creationId xmlns:a16="http://schemas.microsoft.com/office/drawing/2014/main" id="{3FEA3CED-9999-B9D9-73AF-CF07F95C9BBE}"/>
                </a:ext>
              </a:extLst>
            </p:cNvPr>
            <p:cNvSpPr>
              <a:spLocks noChangeShapeType="1"/>
            </p:cNvSpPr>
            <p:nvPr/>
          </p:nvSpPr>
          <p:spPr bwMode="auto">
            <a:xfrm>
              <a:off x="8685" y="1726"/>
              <a:ext cx="0" cy="287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Rectangle 44">
              <a:extLst>
                <a:ext uri="{FF2B5EF4-FFF2-40B4-BE49-F238E27FC236}">
                  <a16:creationId xmlns:a16="http://schemas.microsoft.com/office/drawing/2014/main" id="{6B111C0E-D1B3-AF79-477C-0B4D05DB6FEA}"/>
                </a:ext>
              </a:extLst>
            </p:cNvPr>
            <p:cNvSpPr>
              <a:spLocks noChangeArrowheads="1"/>
            </p:cNvSpPr>
            <p:nvPr/>
          </p:nvSpPr>
          <p:spPr bwMode="auto">
            <a:xfrm>
              <a:off x="8685" y="1726"/>
              <a:ext cx="20" cy="28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Line 45">
              <a:extLst>
                <a:ext uri="{FF2B5EF4-FFF2-40B4-BE49-F238E27FC236}">
                  <a16:creationId xmlns:a16="http://schemas.microsoft.com/office/drawing/2014/main" id="{C598B676-E8C4-4B9B-4023-BCFABE36C15E}"/>
                </a:ext>
              </a:extLst>
            </p:cNvPr>
            <p:cNvSpPr>
              <a:spLocks noChangeShapeType="1"/>
            </p:cNvSpPr>
            <p:nvPr/>
          </p:nvSpPr>
          <p:spPr bwMode="auto">
            <a:xfrm>
              <a:off x="9936" y="1726"/>
              <a:ext cx="0" cy="287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Rectangle 46">
              <a:extLst>
                <a:ext uri="{FF2B5EF4-FFF2-40B4-BE49-F238E27FC236}">
                  <a16:creationId xmlns:a16="http://schemas.microsoft.com/office/drawing/2014/main" id="{405F00F3-42AE-AA2D-5BBF-CF0D5EAA45A9}"/>
                </a:ext>
              </a:extLst>
            </p:cNvPr>
            <p:cNvSpPr>
              <a:spLocks noChangeArrowheads="1"/>
            </p:cNvSpPr>
            <p:nvPr/>
          </p:nvSpPr>
          <p:spPr bwMode="auto">
            <a:xfrm>
              <a:off x="9936" y="1726"/>
              <a:ext cx="19" cy="28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Line 47">
              <a:extLst>
                <a:ext uri="{FF2B5EF4-FFF2-40B4-BE49-F238E27FC236}">
                  <a16:creationId xmlns:a16="http://schemas.microsoft.com/office/drawing/2014/main" id="{774A2091-9C63-D431-50C6-1D452DA4586B}"/>
                </a:ext>
              </a:extLst>
            </p:cNvPr>
            <p:cNvSpPr>
              <a:spLocks noChangeShapeType="1"/>
            </p:cNvSpPr>
            <p:nvPr/>
          </p:nvSpPr>
          <p:spPr bwMode="auto">
            <a:xfrm>
              <a:off x="6204" y="1706"/>
              <a:ext cx="375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Rectangle 48">
              <a:extLst>
                <a:ext uri="{FF2B5EF4-FFF2-40B4-BE49-F238E27FC236}">
                  <a16:creationId xmlns:a16="http://schemas.microsoft.com/office/drawing/2014/main" id="{9EA6BA22-5A6A-510E-1FA1-D5F0B4AE2297}"/>
                </a:ext>
              </a:extLst>
            </p:cNvPr>
            <p:cNvSpPr>
              <a:spLocks noChangeArrowheads="1"/>
            </p:cNvSpPr>
            <p:nvPr/>
          </p:nvSpPr>
          <p:spPr bwMode="auto">
            <a:xfrm>
              <a:off x="6204" y="1706"/>
              <a:ext cx="3751" cy="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Line 49">
              <a:extLst>
                <a:ext uri="{FF2B5EF4-FFF2-40B4-BE49-F238E27FC236}">
                  <a16:creationId xmlns:a16="http://schemas.microsoft.com/office/drawing/2014/main" id="{EAC3D1E7-E5E1-8CC7-2838-6AFAAE482E96}"/>
                </a:ext>
              </a:extLst>
            </p:cNvPr>
            <p:cNvSpPr>
              <a:spLocks noChangeShapeType="1"/>
            </p:cNvSpPr>
            <p:nvPr/>
          </p:nvSpPr>
          <p:spPr bwMode="auto">
            <a:xfrm>
              <a:off x="6204" y="2666"/>
              <a:ext cx="375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Rectangle 50">
              <a:extLst>
                <a:ext uri="{FF2B5EF4-FFF2-40B4-BE49-F238E27FC236}">
                  <a16:creationId xmlns:a16="http://schemas.microsoft.com/office/drawing/2014/main" id="{06091D3E-4092-C9BE-D897-DF536EDB13CB}"/>
                </a:ext>
              </a:extLst>
            </p:cNvPr>
            <p:cNvSpPr>
              <a:spLocks noChangeArrowheads="1"/>
            </p:cNvSpPr>
            <p:nvPr/>
          </p:nvSpPr>
          <p:spPr bwMode="auto">
            <a:xfrm>
              <a:off x="6204" y="2666"/>
              <a:ext cx="3751"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Line 51">
              <a:extLst>
                <a:ext uri="{FF2B5EF4-FFF2-40B4-BE49-F238E27FC236}">
                  <a16:creationId xmlns:a16="http://schemas.microsoft.com/office/drawing/2014/main" id="{A9334718-AC26-81F2-0221-1F53D570F808}"/>
                </a:ext>
              </a:extLst>
            </p:cNvPr>
            <p:cNvSpPr>
              <a:spLocks noChangeShapeType="1"/>
            </p:cNvSpPr>
            <p:nvPr/>
          </p:nvSpPr>
          <p:spPr bwMode="auto">
            <a:xfrm>
              <a:off x="6204" y="3625"/>
              <a:ext cx="375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Rectangle 52">
              <a:extLst>
                <a:ext uri="{FF2B5EF4-FFF2-40B4-BE49-F238E27FC236}">
                  <a16:creationId xmlns:a16="http://schemas.microsoft.com/office/drawing/2014/main" id="{E46BA8FD-DB10-BD10-DF39-FCD9D92A907B}"/>
                </a:ext>
              </a:extLst>
            </p:cNvPr>
            <p:cNvSpPr>
              <a:spLocks noChangeArrowheads="1"/>
            </p:cNvSpPr>
            <p:nvPr/>
          </p:nvSpPr>
          <p:spPr bwMode="auto">
            <a:xfrm>
              <a:off x="6204" y="3625"/>
              <a:ext cx="3751"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Line 53">
              <a:extLst>
                <a:ext uri="{FF2B5EF4-FFF2-40B4-BE49-F238E27FC236}">
                  <a16:creationId xmlns:a16="http://schemas.microsoft.com/office/drawing/2014/main" id="{683F2922-89A6-1E4F-3F5D-F33D2AEC7202}"/>
                </a:ext>
              </a:extLst>
            </p:cNvPr>
            <p:cNvSpPr>
              <a:spLocks noChangeShapeType="1"/>
            </p:cNvSpPr>
            <p:nvPr/>
          </p:nvSpPr>
          <p:spPr bwMode="auto">
            <a:xfrm>
              <a:off x="6204" y="4584"/>
              <a:ext cx="375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Rectangle 54">
              <a:extLst>
                <a:ext uri="{FF2B5EF4-FFF2-40B4-BE49-F238E27FC236}">
                  <a16:creationId xmlns:a16="http://schemas.microsoft.com/office/drawing/2014/main" id="{4CFC1508-7A0B-C923-89EB-B37CD256CE07}"/>
                </a:ext>
              </a:extLst>
            </p:cNvPr>
            <p:cNvSpPr>
              <a:spLocks noChangeArrowheads="1"/>
            </p:cNvSpPr>
            <p:nvPr/>
          </p:nvSpPr>
          <p:spPr bwMode="auto">
            <a:xfrm>
              <a:off x="6204" y="4584"/>
              <a:ext cx="3751" cy="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5">
              <a:extLst>
                <a:ext uri="{FF2B5EF4-FFF2-40B4-BE49-F238E27FC236}">
                  <a16:creationId xmlns:a16="http://schemas.microsoft.com/office/drawing/2014/main" id="{FF4177CF-5E60-4594-01AE-7BACBB7B7208}"/>
                </a:ext>
              </a:extLst>
            </p:cNvPr>
            <p:cNvSpPr>
              <a:spLocks noChangeArrowheads="1"/>
            </p:cNvSpPr>
            <p:nvPr/>
          </p:nvSpPr>
          <p:spPr bwMode="auto">
            <a:xfrm>
              <a:off x="4895" y="4545"/>
              <a:ext cx="39" cy="3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56">
              <a:extLst>
                <a:ext uri="{FF2B5EF4-FFF2-40B4-BE49-F238E27FC236}">
                  <a16:creationId xmlns:a16="http://schemas.microsoft.com/office/drawing/2014/main" id="{A9334D00-140B-1649-C287-AC29DC51CA81}"/>
                </a:ext>
              </a:extLst>
            </p:cNvPr>
            <p:cNvSpPr>
              <a:spLocks noChangeArrowheads="1"/>
            </p:cNvSpPr>
            <p:nvPr/>
          </p:nvSpPr>
          <p:spPr bwMode="auto">
            <a:xfrm>
              <a:off x="4914" y="4565"/>
              <a:ext cx="20" cy="1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7">
              <a:extLst>
                <a:ext uri="{FF2B5EF4-FFF2-40B4-BE49-F238E27FC236}">
                  <a16:creationId xmlns:a16="http://schemas.microsoft.com/office/drawing/2014/main" id="{B933F058-1C71-9737-EF26-ADD7D41F7C8A}"/>
                </a:ext>
              </a:extLst>
            </p:cNvPr>
            <p:cNvSpPr>
              <a:spLocks noChangeArrowheads="1"/>
            </p:cNvSpPr>
            <p:nvPr/>
          </p:nvSpPr>
          <p:spPr bwMode="auto">
            <a:xfrm>
              <a:off x="4914" y="4565"/>
              <a:ext cx="20" cy="1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8">
              <a:extLst>
                <a:ext uri="{FF2B5EF4-FFF2-40B4-BE49-F238E27FC236}">
                  <a16:creationId xmlns:a16="http://schemas.microsoft.com/office/drawing/2014/main" id="{03842832-AB41-2FA5-5F63-A7A178E4A038}"/>
                </a:ext>
              </a:extLst>
            </p:cNvPr>
            <p:cNvSpPr>
              <a:spLocks noChangeArrowheads="1"/>
            </p:cNvSpPr>
            <p:nvPr/>
          </p:nvSpPr>
          <p:spPr bwMode="auto">
            <a:xfrm>
              <a:off x="4855" y="4545"/>
              <a:ext cx="40" cy="3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9">
              <a:extLst>
                <a:ext uri="{FF2B5EF4-FFF2-40B4-BE49-F238E27FC236}">
                  <a16:creationId xmlns:a16="http://schemas.microsoft.com/office/drawing/2014/main" id="{8AA93135-9631-2C6C-4DF3-34B2F0704205}"/>
                </a:ext>
              </a:extLst>
            </p:cNvPr>
            <p:cNvSpPr>
              <a:spLocks noChangeArrowheads="1"/>
            </p:cNvSpPr>
            <p:nvPr/>
          </p:nvSpPr>
          <p:spPr bwMode="auto">
            <a:xfrm>
              <a:off x="4875" y="4565"/>
              <a:ext cx="20" cy="1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60">
              <a:extLst>
                <a:ext uri="{FF2B5EF4-FFF2-40B4-BE49-F238E27FC236}">
                  <a16:creationId xmlns:a16="http://schemas.microsoft.com/office/drawing/2014/main" id="{59937A5C-E416-6BAC-BA64-3634D71D09F5}"/>
                </a:ext>
              </a:extLst>
            </p:cNvPr>
            <p:cNvSpPr>
              <a:spLocks noChangeArrowheads="1"/>
            </p:cNvSpPr>
            <p:nvPr/>
          </p:nvSpPr>
          <p:spPr bwMode="auto">
            <a:xfrm>
              <a:off x="4875" y="4565"/>
              <a:ext cx="20" cy="1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61">
              <a:extLst>
                <a:ext uri="{FF2B5EF4-FFF2-40B4-BE49-F238E27FC236}">
                  <a16:creationId xmlns:a16="http://schemas.microsoft.com/office/drawing/2014/main" id="{CF62BE72-9282-3887-B54F-7263D644B978}"/>
                </a:ext>
              </a:extLst>
            </p:cNvPr>
            <p:cNvSpPr>
              <a:spLocks noChangeArrowheads="1"/>
            </p:cNvSpPr>
            <p:nvPr/>
          </p:nvSpPr>
          <p:spPr bwMode="auto">
            <a:xfrm>
              <a:off x="4895" y="4506"/>
              <a:ext cx="39" cy="3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2">
              <a:extLst>
                <a:ext uri="{FF2B5EF4-FFF2-40B4-BE49-F238E27FC236}">
                  <a16:creationId xmlns:a16="http://schemas.microsoft.com/office/drawing/2014/main" id="{83F2A033-A8F9-7AE4-8DF9-DAC2793F15F5}"/>
                </a:ext>
              </a:extLst>
            </p:cNvPr>
            <p:cNvSpPr>
              <a:spLocks noChangeArrowheads="1"/>
            </p:cNvSpPr>
            <p:nvPr/>
          </p:nvSpPr>
          <p:spPr bwMode="auto">
            <a:xfrm>
              <a:off x="4914" y="4525"/>
              <a:ext cx="20" cy="20"/>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63">
              <a:extLst>
                <a:ext uri="{FF2B5EF4-FFF2-40B4-BE49-F238E27FC236}">
                  <a16:creationId xmlns:a16="http://schemas.microsoft.com/office/drawing/2014/main" id="{1AEDCCEB-60DA-86F7-9371-0977A0FB038F}"/>
                </a:ext>
              </a:extLst>
            </p:cNvPr>
            <p:cNvSpPr>
              <a:spLocks noChangeArrowheads="1"/>
            </p:cNvSpPr>
            <p:nvPr/>
          </p:nvSpPr>
          <p:spPr bwMode="auto">
            <a:xfrm>
              <a:off x="4914" y="4525"/>
              <a:ext cx="20" cy="20"/>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4">
              <a:extLst>
                <a:ext uri="{FF2B5EF4-FFF2-40B4-BE49-F238E27FC236}">
                  <a16:creationId xmlns:a16="http://schemas.microsoft.com/office/drawing/2014/main" id="{D91BF3E8-C346-8510-CF60-91071198D348}"/>
                </a:ext>
              </a:extLst>
            </p:cNvPr>
            <p:cNvSpPr>
              <a:spLocks noChangeArrowheads="1"/>
            </p:cNvSpPr>
            <p:nvPr/>
          </p:nvSpPr>
          <p:spPr bwMode="auto">
            <a:xfrm>
              <a:off x="9897" y="4545"/>
              <a:ext cx="39" cy="3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5">
              <a:extLst>
                <a:ext uri="{FF2B5EF4-FFF2-40B4-BE49-F238E27FC236}">
                  <a16:creationId xmlns:a16="http://schemas.microsoft.com/office/drawing/2014/main" id="{24BA772D-E54F-4650-36B7-4A371D40B1B6}"/>
                </a:ext>
              </a:extLst>
            </p:cNvPr>
            <p:cNvSpPr>
              <a:spLocks noChangeArrowheads="1"/>
            </p:cNvSpPr>
            <p:nvPr/>
          </p:nvSpPr>
          <p:spPr bwMode="auto">
            <a:xfrm>
              <a:off x="9916" y="4565"/>
              <a:ext cx="20" cy="1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6">
              <a:extLst>
                <a:ext uri="{FF2B5EF4-FFF2-40B4-BE49-F238E27FC236}">
                  <a16:creationId xmlns:a16="http://schemas.microsoft.com/office/drawing/2014/main" id="{D37B9A82-A2B5-A30C-77B1-967A8F081FB5}"/>
                </a:ext>
              </a:extLst>
            </p:cNvPr>
            <p:cNvSpPr>
              <a:spLocks noChangeArrowheads="1"/>
            </p:cNvSpPr>
            <p:nvPr/>
          </p:nvSpPr>
          <p:spPr bwMode="auto">
            <a:xfrm>
              <a:off x="9916" y="4565"/>
              <a:ext cx="20" cy="1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67">
              <a:extLst>
                <a:ext uri="{FF2B5EF4-FFF2-40B4-BE49-F238E27FC236}">
                  <a16:creationId xmlns:a16="http://schemas.microsoft.com/office/drawing/2014/main" id="{72859902-9AE6-0FBD-710C-7B8F1CB2E546}"/>
                </a:ext>
              </a:extLst>
            </p:cNvPr>
            <p:cNvSpPr>
              <a:spLocks noChangeArrowheads="1"/>
            </p:cNvSpPr>
            <p:nvPr/>
          </p:nvSpPr>
          <p:spPr bwMode="auto">
            <a:xfrm>
              <a:off x="9858" y="4545"/>
              <a:ext cx="39" cy="3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8">
              <a:extLst>
                <a:ext uri="{FF2B5EF4-FFF2-40B4-BE49-F238E27FC236}">
                  <a16:creationId xmlns:a16="http://schemas.microsoft.com/office/drawing/2014/main" id="{B581E976-371F-BED4-98AB-6BD7627971B6}"/>
                </a:ext>
              </a:extLst>
            </p:cNvPr>
            <p:cNvSpPr>
              <a:spLocks noChangeArrowheads="1"/>
            </p:cNvSpPr>
            <p:nvPr/>
          </p:nvSpPr>
          <p:spPr bwMode="auto">
            <a:xfrm>
              <a:off x="9877" y="4565"/>
              <a:ext cx="20" cy="1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9">
              <a:extLst>
                <a:ext uri="{FF2B5EF4-FFF2-40B4-BE49-F238E27FC236}">
                  <a16:creationId xmlns:a16="http://schemas.microsoft.com/office/drawing/2014/main" id="{1D82BA16-7EF3-CF7F-868C-3E35552A84A0}"/>
                </a:ext>
              </a:extLst>
            </p:cNvPr>
            <p:cNvSpPr>
              <a:spLocks noChangeArrowheads="1"/>
            </p:cNvSpPr>
            <p:nvPr/>
          </p:nvSpPr>
          <p:spPr bwMode="auto">
            <a:xfrm>
              <a:off x="9877" y="4565"/>
              <a:ext cx="20" cy="1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70">
              <a:extLst>
                <a:ext uri="{FF2B5EF4-FFF2-40B4-BE49-F238E27FC236}">
                  <a16:creationId xmlns:a16="http://schemas.microsoft.com/office/drawing/2014/main" id="{FFC9483E-A782-5CB1-BB1D-08AE861C6B04}"/>
                </a:ext>
              </a:extLst>
            </p:cNvPr>
            <p:cNvSpPr>
              <a:spLocks noChangeArrowheads="1"/>
            </p:cNvSpPr>
            <p:nvPr/>
          </p:nvSpPr>
          <p:spPr bwMode="auto">
            <a:xfrm>
              <a:off x="9897" y="4506"/>
              <a:ext cx="39" cy="3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71">
              <a:extLst>
                <a:ext uri="{FF2B5EF4-FFF2-40B4-BE49-F238E27FC236}">
                  <a16:creationId xmlns:a16="http://schemas.microsoft.com/office/drawing/2014/main" id="{41382848-9428-CF35-C6FF-56C942399603}"/>
                </a:ext>
              </a:extLst>
            </p:cNvPr>
            <p:cNvSpPr>
              <a:spLocks noChangeArrowheads="1"/>
            </p:cNvSpPr>
            <p:nvPr/>
          </p:nvSpPr>
          <p:spPr bwMode="auto">
            <a:xfrm>
              <a:off x="9916" y="4525"/>
              <a:ext cx="20" cy="20"/>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72">
              <a:extLst>
                <a:ext uri="{FF2B5EF4-FFF2-40B4-BE49-F238E27FC236}">
                  <a16:creationId xmlns:a16="http://schemas.microsoft.com/office/drawing/2014/main" id="{3C3446CF-9620-08CE-A443-CCF85535B733}"/>
                </a:ext>
              </a:extLst>
            </p:cNvPr>
            <p:cNvSpPr>
              <a:spLocks noChangeArrowheads="1"/>
            </p:cNvSpPr>
            <p:nvPr/>
          </p:nvSpPr>
          <p:spPr bwMode="auto">
            <a:xfrm>
              <a:off x="9916" y="4525"/>
              <a:ext cx="20" cy="20"/>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3">
              <a:extLst>
                <a:ext uri="{FF2B5EF4-FFF2-40B4-BE49-F238E27FC236}">
                  <a16:creationId xmlns:a16="http://schemas.microsoft.com/office/drawing/2014/main" id="{4AF6B8C7-AD68-550F-7E5A-2F9B9A05AEE4}"/>
                </a:ext>
              </a:extLst>
            </p:cNvPr>
            <p:cNvSpPr>
              <a:spLocks noEditPoints="1"/>
            </p:cNvSpPr>
            <p:nvPr/>
          </p:nvSpPr>
          <p:spPr bwMode="auto">
            <a:xfrm>
              <a:off x="1651" y="2069"/>
              <a:ext cx="254" cy="2187"/>
            </a:xfrm>
            <a:custGeom>
              <a:avLst/>
              <a:gdLst>
                <a:gd name="T0" fmla="*/ 170 w 254"/>
                <a:gd name="T1" fmla="*/ 212 h 2187"/>
                <a:gd name="T2" fmla="*/ 170 w 254"/>
                <a:gd name="T3" fmla="*/ 1976 h 2187"/>
                <a:gd name="T4" fmla="*/ 85 w 254"/>
                <a:gd name="T5" fmla="*/ 1976 h 2187"/>
                <a:gd name="T6" fmla="*/ 85 w 254"/>
                <a:gd name="T7" fmla="*/ 212 h 2187"/>
                <a:gd name="T8" fmla="*/ 170 w 254"/>
                <a:gd name="T9" fmla="*/ 212 h 2187"/>
                <a:gd name="T10" fmla="*/ 0 w 254"/>
                <a:gd name="T11" fmla="*/ 254 h 2187"/>
                <a:gd name="T12" fmla="*/ 127 w 254"/>
                <a:gd name="T13" fmla="*/ 0 h 2187"/>
                <a:gd name="T14" fmla="*/ 254 w 254"/>
                <a:gd name="T15" fmla="*/ 254 h 2187"/>
                <a:gd name="T16" fmla="*/ 0 w 254"/>
                <a:gd name="T17" fmla="*/ 254 h 2187"/>
                <a:gd name="T18" fmla="*/ 254 w 254"/>
                <a:gd name="T19" fmla="*/ 1933 h 2187"/>
                <a:gd name="T20" fmla="*/ 127 w 254"/>
                <a:gd name="T21" fmla="*/ 2187 h 2187"/>
                <a:gd name="T22" fmla="*/ 0 w 254"/>
                <a:gd name="T23" fmla="*/ 1933 h 2187"/>
                <a:gd name="T24" fmla="*/ 254 w 254"/>
                <a:gd name="T25" fmla="*/ 1933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4" h="2187">
                  <a:moveTo>
                    <a:pt x="170" y="212"/>
                  </a:moveTo>
                  <a:lnTo>
                    <a:pt x="170" y="1976"/>
                  </a:lnTo>
                  <a:lnTo>
                    <a:pt x="85" y="1976"/>
                  </a:lnTo>
                  <a:lnTo>
                    <a:pt x="85" y="212"/>
                  </a:lnTo>
                  <a:lnTo>
                    <a:pt x="170" y="212"/>
                  </a:lnTo>
                  <a:close/>
                  <a:moveTo>
                    <a:pt x="0" y="254"/>
                  </a:moveTo>
                  <a:lnTo>
                    <a:pt x="127" y="0"/>
                  </a:lnTo>
                  <a:lnTo>
                    <a:pt x="254" y="254"/>
                  </a:lnTo>
                  <a:lnTo>
                    <a:pt x="0" y="254"/>
                  </a:lnTo>
                  <a:close/>
                  <a:moveTo>
                    <a:pt x="254" y="1933"/>
                  </a:moveTo>
                  <a:lnTo>
                    <a:pt x="127" y="2187"/>
                  </a:lnTo>
                  <a:lnTo>
                    <a:pt x="0" y="1933"/>
                  </a:lnTo>
                  <a:lnTo>
                    <a:pt x="254" y="1933"/>
                  </a:lnTo>
                  <a:close/>
                </a:path>
              </a:pathLst>
            </a:custGeom>
            <a:solidFill>
              <a:srgbClr val="D93644"/>
            </a:solidFill>
            <a:ln w="1588" cap="flat">
              <a:solidFill>
                <a:srgbClr val="D9364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74">
              <a:extLst>
                <a:ext uri="{FF2B5EF4-FFF2-40B4-BE49-F238E27FC236}">
                  <a16:creationId xmlns:a16="http://schemas.microsoft.com/office/drawing/2014/main" id="{6DCEC8E6-7B72-680C-7219-372B56202613}"/>
                </a:ext>
              </a:extLst>
            </p:cNvPr>
            <p:cNvSpPr>
              <a:spLocks noEditPoints="1"/>
            </p:cNvSpPr>
            <p:nvPr/>
          </p:nvSpPr>
          <p:spPr bwMode="auto">
            <a:xfrm>
              <a:off x="2921" y="2069"/>
              <a:ext cx="254" cy="2187"/>
            </a:xfrm>
            <a:custGeom>
              <a:avLst/>
              <a:gdLst>
                <a:gd name="T0" fmla="*/ 170 w 254"/>
                <a:gd name="T1" fmla="*/ 212 h 2187"/>
                <a:gd name="T2" fmla="*/ 170 w 254"/>
                <a:gd name="T3" fmla="*/ 1976 h 2187"/>
                <a:gd name="T4" fmla="*/ 86 w 254"/>
                <a:gd name="T5" fmla="*/ 1976 h 2187"/>
                <a:gd name="T6" fmla="*/ 86 w 254"/>
                <a:gd name="T7" fmla="*/ 212 h 2187"/>
                <a:gd name="T8" fmla="*/ 170 w 254"/>
                <a:gd name="T9" fmla="*/ 212 h 2187"/>
                <a:gd name="T10" fmla="*/ 0 w 254"/>
                <a:gd name="T11" fmla="*/ 254 h 2187"/>
                <a:gd name="T12" fmla="*/ 127 w 254"/>
                <a:gd name="T13" fmla="*/ 0 h 2187"/>
                <a:gd name="T14" fmla="*/ 254 w 254"/>
                <a:gd name="T15" fmla="*/ 254 h 2187"/>
                <a:gd name="T16" fmla="*/ 0 w 254"/>
                <a:gd name="T17" fmla="*/ 254 h 2187"/>
                <a:gd name="T18" fmla="*/ 254 w 254"/>
                <a:gd name="T19" fmla="*/ 1933 h 2187"/>
                <a:gd name="T20" fmla="*/ 127 w 254"/>
                <a:gd name="T21" fmla="*/ 2187 h 2187"/>
                <a:gd name="T22" fmla="*/ 0 w 254"/>
                <a:gd name="T23" fmla="*/ 1933 h 2187"/>
                <a:gd name="T24" fmla="*/ 254 w 254"/>
                <a:gd name="T25" fmla="*/ 1933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4" h="2187">
                  <a:moveTo>
                    <a:pt x="170" y="212"/>
                  </a:moveTo>
                  <a:lnTo>
                    <a:pt x="170" y="1976"/>
                  </a:lnTo>
                  <a:lnTo>
                    <a:pt x="86" y="1976"/>
                  </a:lnTo>
                  <a:lnTo>
                    <a:pt x="86" y="212"/>
                  </a:lnTo>
                  <a:lnTo>
                    <a:pt x="170" y="212"/>
                  </a:lnTo>
                  <a:close/>
                  <a:moveTo>
                    <a:pt x="0" y="254"/>
                  </a:moveTo>
                  <a:lnTo>
                    <a:pt x="127" y="0"/>
                  </a:lnTo>
                  <a:lnTo>
                    <a:pt x="254" y="254"/>
                  </a:lnTo>
                  <a:lnTo>
                    <a:pt x="0" y="254"/>
                  </a:lnTo>
                  <a:close/>
                  <a:moveTo>
                    <a:pt x="254" y="1933"/>
                  </a:moveTo>
                  <a:lnTo>
                    <a:pt x="127" y="2187"/>
                  </a:lnTo>
                  <a:lnTo>
                    <a:pt x="0" y="1933"/>
                  </a:lnTo>
                  <a:lnTo>
                    <a:pt x="254" y="1933"/>
                  </a:lnTo>
                  <a:close/>
                </a:path>
              </a:pathLst>
            </a:custGeom>
            <a:solidFill>
              <a:srgbClr val="D93644"/>
            </a:solidFill>
            <a:ln w="1588" cap="flat">
              <a:solidFill>
                <a:srgbClr val="D9364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75">
              <a:extLst>
                <a:ext uri="{FF2B5EF4-FFF2-40B4-BE49-F238E27FC236}">
                  <a16:creationId xmlns:a16="http://schemas.microsoft.com/office/drawing/2014/main" id="{712B713F-9834-20BE-F545-A1DED3506F01}"/>
                </a:ext>
              </a:extLst>
            </p:cNvPr>
            <p:cNvSpPr>
              <a:spLocks noEditPoints="1"/>
            </p:cNvSpPr>
            <p:nvPr/>
          </p:nvSpPr>
          <p:spPr bwMode="auto">
            <a:xfrm>
              <a:off x="4152" y="2069"/>
              <a:ext cx="254" cy="2187"/>
            </a:xfrm>
            <a:custGeom>
              <a:avLst/>
              <a:gdLst>
                <a:gd name="T0" fmla="*/ 170 w 254"/>
                <a:gd name="T1" fmla="*/ 212 h 2187"/>
                <a:gd name="T2" fmla="*/ 170 w 254"/>
                <a:gd name="T3" fmla="*/ 1976 h 2187"/>
                <a:gd name="T4" fmla="*/ 86 w 254"/>
                <a:gd name="T5" fmla="*/ 1976 h 2187"/>
                <a:gd name="T6" fmla="*/ 86 w 254"/>
                <a:gd name="T7" fmla="*/ 212 h 2187"/>
                <a:gd name="T8" fmla="*/ 170 w 254"/>
                <a:gd name="T9" fmla="*/ 212 h 2187"/>
                <a:gd name="T10" fmla="*/ 0 w 254"/>
                <a:gd name="T11" fmla="*/ 254 h 2187"/>
                <a:gd name="T12" fmla="*/ 127 w 254"/>
                <a:gd name="T13" fmla="*/ 0 h 2187"/>
                <a:gd name="T14" fmla="*/ 254 w 254"/>
                <a:gd name="T15" fmla="*/ 254 h 2187"/>
                <a:gd name="T16" fmla="*/ 0 w 254"/>
                <a:gd name="T17" fmla="*/ 254 h 2187"/>
                <a:gd name="T18" fmla="*/ 254 w 254"/>
                <a:gd name="T19" fmla="*/ 1933 h 2187"/>
                <a:gd name="T20" fmla="*/ 127 w 254"/>
                <a:gd name="T21" fmla="*/ 2187 h 2187"/>
                <a:gd name="T22" fmla="*/ 0 w 254"/>
                <a:gd name="T23" fmla="*/ 1933 h 2187"/>
                <a:gd name="T24" fmla="*/ 254 w 254"/>
                <a:gd name="T25" fmla="*/ 1933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4" h="2187">
                  <a:moveTo>
                    <a:pt x="170" y="212"/>
                  </a:moveTo>
                  <a:lnTo>
                    <a:pt x="170" y="1976"/>
                  </a:lnTo>
                  <a:lnTo>
                    <a:pt x="86" y="1976"/>
                  </a:lnTo>
                  <a:lnTo>
                    <a:pt x="86" y="212"/>
                  </a:lnTo>
                  <a:lnTo>
                    <a:pt x="170" y="212"/>
                  </a:lnTo>
                  <a:close/>
                  <a:moveTo>
                    <a:pt x="0" y="254"/>
                  </a:moveTo>
                  <a:lnTo>
                    <a:pt x="127" y="0"/>
                  </a:lnTo>
                  <a:lnTo>
                    <a:pt x="254" y="254"/>
                  </a:lnTo>
                  <a:lnTo>
                    <a:pt x="0" y="254"/>
                  </a:lnTo>
                  <a:close/>
                  <a:moveTo>
                    <a:pt x="254" y="1933"/>
                  </a:moveTo>
                  <a:lnTo>
                    <a:pt x="127" y="2187"/>
                  </a:lnTo>
                  <a:lnTo>
                    <a:pt x="0" y="1933"/>
                  </a:lnTo>
                  <a:lnTo>
                    <a:pt x="254" y="1933"/>
                  </a:lnTo>
                  <a:close/>
                </a:path>
              </a:pathLst>
            </a:custGeom>
            <a:solidFill>
              <a:srgbClr val="D93644"/>
            </a:solidFill>
            <a:ln w="1588" cap="flat">
              <a:solidFill>
                <a:srgbClr val="D9364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76">
              <a:extLst>
                <a:ext uri="{FF2B5EF4-FFF2-40B4-BE49-F238E27FC236}">
                  <a16:creationId xmlns:a16="http://schemas.microsoft.com/office/drawing/2014/main" id="{6E7DA85D-65F2-FADC-F186-96BDEDDDDEDA}"/>
                </a:ext>
              </a:extLst>
            </p:cNvPr>
            <p:cNvSpPr>
              <a:spLocks noEditPoints="1"/>
            </p:cNvSpPr>
            <p:nvPr/>
          </p:nvSpPr>
          <p:spPr bwMode="auto">
            <a:xfrm>
              <a:off x="6995" y="2098"/>
              <a:ext cx="2188" cy="254"/>
            </a:xfrm>
            <a:custGeom>
              <a:avLst/>
              <a:gdLst>
                <a:gd name="T0" fmla="*/ 1977 w 2188"/>
                <a:gd name="T1" fmla="*/ 170 h 254"/>
                <a:gd name="T2" fmla="*/ 213 w 2188"/>
                <a:gd name="T3" fmla="*/ 170 h 254"/>
                <a:gd name="T4" fmla="*/ 213 w 2188"/>
                <a:gd name="T5" fmla="*/ 86 h 254"/>
                <a:gd name="T6" fmla="*/ 1977 w 2188"/>
                <a:gd name="T7" fmla="*/ 86 h 254"/>
                <a:gd name="T8" fmla="*/ 1977 w 2188"/>
                <a:gd name="T9" fmla="*/ 170 h 254"/>
                <a:gd name="T10" fmla="*/ 1934 w 2188"/>
                <a:gd name="T11" fmla="*/ 0 h 254"/>
                <a:gd name="T12" fmla="*/ 2188 w 2188"/>
                <a:gd name="T13" fmla="*/ 127 h 254"/>
                <a:gd name="T14" fmla="*/ 1934 w 2188"/>
                <a:gd name="T15" fmla="*/ 254 h 254"/>
                <a:gd name="T16" fmla="*/ 1934 w 2188"/>
                <a:gd name="T17" fmla="*/ 0 h 254"/>
                <a:gd name="T18" fmla="*/ 254 w 2188"/>
                <a:gd name="T19" fmla="*/ 254 h 254"/>
                <a:gd name="T20" fmla="*/ 0 w 2188"/>
                <a:gd name="T21" fmla="*/ 127 h 254"/>
                <a:gd name="T22" fmla="*/ 254 w 2188"/>
                <a:gd name="T23" fmla="*/ 0 h 254"/>
                <a:gd name="T24" fmla="*/ 254 w 2188"/>
                <a:gd name="T25"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88" h="254">
                  <a:moveTo>
                    <a:pt x="1977" y="170"/>
                  </a:moveTo>
                  <a:lnTo>
                    <a:pt x="213" y="170"/>
                  </a:lnTo>
                  <a:lnTo>
                    <a:pt x="213" y="86"/>
                  </a:lnTo>
                  <a:lnTo>
                    <a:pt x="1977" y="86"/>
                  </a:lnTo>
                  <a:lnTo>
                    <a:pt x="1977" y="170"/>
                  </a:lnTo>
                  <a:close/>
                  <a:moveTo>
                    <a:pt x="1934" y="0"/>
                  </a:moveTo>
                  <a:lnTo>
                    <a:pt x="2188" y="127"/>
                  </a:lnTo>
                  <a:lnTo>
                    <a:pt x="1934" y="254"/>
                  </a:lnTo>
                  <a:lnTo>
                    <a:pt x="1934" y="0"/>
                  </a:lnTo>
                  <a:close/>
                  <a:moveTo>
                    <a:pt x="254" y="254"/>
                  </a:moveTo>
                  <a:lnTo>
                    <a:pt x="0" y="127"/>
                  </a:lnTo>
                  <a:lnTo>
                    <a:pt x="254" y="0"/>
                  </a:lnTo>
                  <a:lnTo>
                    <a:pt x="254" y="254"/>
                  </a:lnTo>
                  <a:close/>
                </a:path>
              </a:pathLst>
            </a:custGeom>
            <a:solidFill>
              <a:srgbClr val="D93644"/>
            </a:solidFill>
            <a:ln w="1588" cap="flat">
              <a:solidFill>
                <a:srgbClr val="D9364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77">
              <a:extLst>
                <a:ext uri="{FF2B5EF4-FFF2-40B4-BE49-F238E27FC236}">
                  <a16:creationId xmlns:a16="http://schemas.microsoft.com/office/drawing/2014/main" id="{6EA29FFE-7C76-824A-2799-142E186386EF}"/>
                </a:ext>
              </a:extLst>
            </p:cNvPr>
            <p:cNvSpPr>
              <a:spLocks noEditPoints="1"/>
            </p:cNvSpPr>
            <p:nvPr/>
          </p:nvSpPr>
          <p:spPr bwMode="auto">
            <a:xfrm>
              <a:off x="6995" y="3018"/>
              <a:ext cx="2188" cy="255"/>
            </a:xfrm>
            <a:custGeom>
              <a:avLst/>
              <a:gdLst>
                <a:gd name="T0" fmla="*/ 1977 w 2188"/>
                <a:gd name="T1" fmla="*/ 170 h 255"/>
                <a:gd name="T2" fmla="*/ 213 w 2188"/>
                <a:gd name="T3" fmla="*/ 170 h 255"/>
                <a:gd name="T4" fmla="*/ 213 w 2188"/>
                <a:gd name="T5" fmla="*/ 86 h 255"/>
                <a:gd name="T6" fmla="*/ 1977 w 2188"/>
                <a:gd name="T7" fmla="*/ 86 h 255"/>
                <a:gd name="T8" fmla="*/ 1977 w 2188"/>
                <a:gd name="T9" fmla="*/ 170 h 255"/>
                <a:gd name="T10" fmla="*/ 1934 w 2188"/>
                <a:gd name="T11" fmla="*/ 0 h 255"/>
                <a:gd name="T12" fmla="*/ 2188 w 2188"/>
                <a:gd name="T13" fmla="*/ 127 h 255"/>
                <a:gd name="T14" fmla="*/ 1934 w 2188"/>
                <a:gd name="T15" fmla="*/ 255 h 255"/>
                <a:gd name="T16" fmla="*/ 1934 w 2188"/>
                <a:gd name="T17" fmla="*/ 0 h 255"/>
                <a:gd name="T18" fmla="*/ 254 w 2188"/>
                <a:gd name="T19" fmla="*/ 255 h 255"/>
                <a:gd name="T20" fmla="*/ 0 w 2188"/>
                <a:gd name="T21" fmla="*/ 127 h 255"/>
                <a:gd name="T22" fmla="*/ 254 w 2188"/>
                <a:gd name="T23" fmla="*/ 0 h 255"/>
                <a:gd name="T24" fmla="*/ 254 w 2188"/>
                <a:gd name="T25"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88" h="255">
                  <a:moveTo>
                    <a:pt x="1977" y="170"/>
                  </a:moveTo>
                  <a:lnTo>
                    <a:pt x="213" y="170"/>
                  </a:lnTo>
                  <a:lnTo>
                    <a:pt x="213" y="86"/>
                  </a:lnTo>
                  <a:lnTo>
                    <a:pt x="1977" y="86"/>
                  </a:lnTo>
                  <a:lnTo>
                    <a:pt x="1977" y="170"/>
                  </a:lnTo>
                  <a:close/>
                  <a:moveTo>
                    <a:pt x="1934" y="0"/>
                  </a:moveTo>
                  <a:lnTo>
                    <a:pt x="2188" y="127"/>
                  </a:lnTo>
                  <a:lnTo>
                    <a:pt x="1934" y="255"/>
                  </a:lnTo>
                  <a:lnTo>
                    <a:pt x="1934" y="0"/>
                  </a:lnTo>
                  <a:close/>
                  <a:moveTo>
                    <a:pt x="254" y="255"/>
                  </a:moveTo>
                  <a:lnTo>
                    <a:pt x="0" y="127"/>
                  </a:lnTo>
                  <a:lnTo>
                    <a:pt x="254" y="0"/>
                  </a:lnTo>
                  <a:lnTo>
                    <a:pt x="254" y="255"/>
                  </a:lnTo>
                  <a:close/>
                </a:path>
              </a:pathLst>
            </a:custGeom>
            <a:solidFill>
              <a:srgbClr val="D93644"/>
            </a:solidFill>
            <a:ln w="1588" cap="flat">
              <a:solidFill>
                <a:srgbClr val="D9364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78">
              <a:extLst>
                <a:ext uri="{FF2B5EF4-FFF2-40B4-BE49-F238E27FC236}">
                  <a16:creationId xmlns:a16="http://schemas.microsoft.com/office/drawing/2014/main" id="{0BBB96AB-94AA-74FE-82B1-3FA6C720E409}"/>
                </a:ext>
              </a:extLst>
            </p:cNvPr>
            <p:cNvSpPr>
              <a:spLocks noEditPoints="1"/>
            </p:cNvSpPr>
            <p:nvPr/>
          </p:nvSpPr>
          <p:spPr bwMode="auto">
            <a:xfrm>
              <a:off x="6995" y="3977"/>
              <a:ext cx="2188" cy="255"/>
            </a:xfrm>
            <a:custGeom>
              <a:avLst/>
              <a:gdLst>
                <a:gd name="T0" fmla="*/ 1977 w 2188"/>
                <a:gd name="T1" fmla="*/ 170 h 255"/>
                <a:gd name="T2" fmla="*/ 213 w 2188"/>
                <a:gd name="T3" fmla="*/ 170 h 255"/>
                <a:gd name="T4" fmla="*/ 213 w 2188"/>
                <a:gd name="T5" fmla="*/ 86 h 255"/>
                <a:gd name="T6" fmla="*/ 1977 w 2188"/>
                <a:gd name="T7" fmla="*/ 86 h 255"/>
                <a:gd name="T8" fmla="*/ 1977 w 2188"/>
                <a:gd name="T9" fmla="*/ 170 h 255"/>
                <a:gd name="T10" fmla="*/ 1934 w 2188"/>
                <a:gd name="T11" fmla="*/ 0 h 255"/>
                <a:gd name="T12" fmla="*/ 2188 w 2188"/>
                <a:gd name="T13" fmla="*/ 127 h 255"/>
                <a:gd name="T14" fmla="*/ 1934 w 2188"/>
                <a:gd name="T15" fmla="*/ 255 h 255"/>
                <a:gd name="T16" fmla="*/ 1934 w 2188"/>
                <a:gd name="T17" fmla="*/ 0 h 255"/>
                <a:gd name="T18" fmla="*/ 254 w 2188"/>
                <a:gd name="T19" fmla="*/ 255 h 255"/>
                <a:gd name="T20" fmla="*/ 0 w 2188"/>
                <a:gd name="T21" fmla="*/ 127 h 255"/>
                <a:gd name="T22" fmla="*/ 254 w 2188"/>
                <a:gd name="T23" fmla="*/ 0 h 255"/>
                <a:gd name="T24" fmla="*/ 254 w 2188"/>
                <a:gd name="T25"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88" h="255">
                  <a:moveTo>
                    <a:pt x="1977" y="170"/>
                  </a:moveTo>
                  <a:lnTo>
                    <a:pt x="213" y="170"/>
                  </a:lnTo>
                  <a:lnTo>
                    <a:pt x="213" y="86"/>
                  </a:lnTo>
                  <a:lnTo>
                    <a:pt x="1977" y="86"/>
                  </a:lnTo>
                  <a:lnTo>
                    <a:pt x="1977" y="170"/>
                  </a:lnTo>
                  <a:close/>
                  <a:moveTo>
                    <a:pt x="1934" y="0"/>
                  </a:moveTo>
                  <a:lnTo>
                    <a:pt x="2188" y="127"/>
                  </a:lnTo>
                  <a:lnTo>
                    <a:pt x="1934" y="255"/>
                  </a:lnTo>
                  <a:lnTo>
                    <a:pt x="1934" y="0"/>
                  </a:lnTo>
                  <a:close/>
                  <a:moveTo>
                    <a:pt x="254" y="255"/>
                  </a:moveTo>
                  <a:lnTo>
                    <a:pt x="0" y="127"/>
                  </a:lnTo>
                  <a:lnTo>
                    <a:pt x="254" y="0"/>
                  </a:lnTo>
                  <a:lnTo>
                    <a:pt x="254" y="255"/>
                  </a:lnTo>
                  <a:close/>
                </a:path>
              </a:pathLst>
            </a:custGeom>
            <a:solidFill>
              <a:srgbClr val="D93644"/>
            </a:solidFill>
            <a:ln w="1588" cap="flat">
              <a:solidFill>
                <a:srgbClr val="D9364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022684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5964220" cy="2862322"/>
          </a:xfrm>
          <a:prstGeom prst="rect">
            <a:avLst/>
          </a:prstGeom>
          <a:noFill/>
        </p:spPr>
        <p:txBody>
          <a:bodyPr wrap="square" rtlCol="0">
            <a:spAutoFit/>
          </a:bodyPr>
          <a:lstStyle/>
          <a:p>
            <a:r>
              <a:rPr lang="en-US" sz="9000" dirty="0">
                <a:latin typeface="Aliens &amp; cows" panose="00000500000000000000" pitchFamily="2" charset="0"/>
              </a:rPr>
              <a:t>Data: more than rows and columns</a:t>
            </a:r>
          </a:p>
        </p:txBody>
      </p:sp>
      <p:pic>
        <p:nvPicPr>
          <p:cNvPr id="4" name="Graphic 3" descr="Table with solid fill">
            <a:extLst>
              <a:ext uri="{FF2B5EF4-FFF2-40B4-BE49-F238E27FC236}">
                <a16:creationId xmlns:a16="http://schemas.microsoft.com/office/drawing/2014/main" id="{C7C7AA8B-B9EC-49F4-87D3-C920163C0B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0860" y="3066338"/>
            <a:ext cx="5468169" cy="5468169"/>
          </a:xfrm>
          <a:prstGeom prst="rect">
            <a:avLst/>
          </a:prstGeom>
        </p:spPr>
      </p:pic>
      <p:sp>
        <p:nvSpPr>
          <p:cNvPr id="13" name="TextBox 12">
            <a:extLst>
              <a:ext uri="{FF2B5EF4-FFF2-40B4-BE49-F238E27FC236}">
                <a16:creationId xmlns:a16="http://schemas.microsoft.com/office/drawing/2014/main" id="{1C8C02A2-31BF-4D8B-ADC8-84650913CE38}"/>
              </a:ext>
            </a:extLst>
          </p:cNvPr>
          <p:cNvSpPr txBox="1"/>
          <p:nvPr/>
        </p:nvSpPr>
        <p:spPr>
          <a:xfrm>
            <a:off x="960680" y="3066338"/>
            <a:ext cx="3356075" cy="738664"/>
          </a:xfrm>
          <a:prstGeom prst="rect">
            <a:avLst/>
          </a:prstGeom>
          <a:noFill/>
        </p:spPr>
        <p:txBody>
          <a:bodyPr wrap="square" rtlCol="0">
            <a:spAutoFit/>
          </a:bodyPr>
          <a:lstStyle/>
          <a:p>
            <a:r>
              <a:rPr lang="en-US" sz="4200" dirty="0">
                <a:solidFill>
                  <a:srgbClr val="707070"/>
                </a:solidFill>
                <a:latin typeface="Pragmatica" panose="020B0403040502020204" pitchFamily="34" charset="0"/>
              </a:rPr>
              <a:t>Structured</a:t>
            </a:r>
          </a:p>
        </p:txBody>
      </p:sp>
      <p:sp>
        <p:nvSpPr>
          <p:cNvPr id="14" name="TextBox 13">
            <a:extLst>
              <a:ext uri="{FF2B5EF4-FFF2-40B4-BE49-F238E27FC236}">
                <a16:creationId xmlns:a16="http://schemas.microsoft.com/office/drawing/2014/main" id="{6141ECE5-AEAE-4EEA-AA2D-EF234364A7A8}"/>
              </a:ext>
            </a:extLst>
          </p:cNvPr>
          <p:cNvSpPr txBox="1"/>
          <p:nvPr/>
        </p:nvSpPr>
        <p:spPr>
          <a:xfrm>
            <a:off x="9006560" y="2865787"/>
            <a:ext cx="3356075" cy="738664"/>
          </a:xfrm>
          <a:prstGeom prst="rect">
            <a:avLst/>
          </a:prstGeom>
          <a:noFill/>
        </p:spPr>
        <p:txBody>
          <a:bodyPr wrap="square" rtlCol="0">
            <a:spAutoFit/>
          </a:bodyPr>
          <a:lstStyle/>
          <a:p>
            <a:r>
              <a:rPr lang="en-US" sz="4200" dirty="0">
                <a:solidFill>
                  <a:srgbClr val="707070"/>
                </a:solidFill>
                <a:latin typeface="Pragmatica" panose="020B0403040502020204" pitchFamily="34" charset="0"/>
              </a:rPr>
              <a:t>Unstructured</a:t>
            </a:r>
          </a:p>
        </p:txBody>
      </p:sp>
      <p:pic>
        <p:nvPicPr>
          <p:cNvPr id="7" name="Graphic 6" descr="Online Network with solid fill">
            <a:extLst>
              <a:ext uri="{FF2B5EF4-FFF2-40B4-BE49-F238E27FC236}">
                <a16:creationId xmlns:a16="http://schemas.microsoft.com/office/drawing/2014/main" id="{AC810908-11E5-4367-9298-51E5C1F3AC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58199" y="4457699"/>
            <a:ext cx="4880541" cy="4880541"/>
          </a:xfrm>
          <a:prstGeom prst="rect">
            <a:avLst/>
          </a:prstGeom>
        </p:spPr>
      </p:pic>
      <p:pic>
        <p:nvPicPr>
          <p:cNvPr id="15" name="Graphic 14" descr="Camera with solid fill">
            <a:extLst>
              <a:ext uri="{FF2B5EF4-FFF2-40B4-BE49-F238E27FC236}">
                <a16:creationId xmlns:a16="http://schemas.microsoft.com/office/drawing/2014/main" id="{7071CDA6-BF62-4CC8-9578-0F29D142EB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603118" y="3489926"/>
            <a:ext cx="2972348" cy="2972348"/>
          </a:xfrm>
          <a:prstGeom prst="rect">
            <a:avLst/>
          </a:prstGeom>
        </p:spPr>
      </p:pic>
      <p:pic>
        <p:nvPicPr>
          <p:cNvPr id="17" name="Graphic 16" descr="Sound Medium with solid fill">
            <a:extLst>
              <a:ext uri="{FF2B5EF4-FFF2-40B4-BE49-F238E27FC236}">
                <a16:creationId xmlns:a16="http://schemas.microsoft.com/office/drawing/2014/main" id="{19DAC244-407B-4784-8B8B-A83982E3204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719695" y="6213666"/>
            <a:ext cx="3342009" cy="3342009"/>
          </a:xfrm>
          <a:prstGeom prst="rect">
            <a:avLst/>
          </a:prstGeom>
        </p:spPr>
      </p:pic>
    </p:spTree>
    <p:extLst>
      <p:ext uri="{BB962C8B-B14F-4D97-AF65-F5344CB8AC3E}">
        <p14:creationId xmlns:p14="http://schemas.microsoft.com/office/powerpoint/2010/main" val="34071229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9861630" y="0"/>
            <a:ext cx="8426370" cy="10287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10226234" y="0"/>
            <a:ext cx="6180881" cy="2123658"/>
          </a:xfrm>
          <a:prstGeom prst="rect">
            <a:avLst/>
          </a:prstGeom>
          <a:noFill/>
        </p:spPr>
        <p:txBody>
          <a:bodyPr wrap="square" rtlCol="0">
            <a:spAutoFit/>
          </a:bodyPr>
          <a:lstStyle/>
          <a:p>
            <a:r>
              <a:rPr lang="en-US" sz="132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5579524" y="7544693"/>
            <a:ext cx="2708477" cy="2987579"/>
          </a:xfrm>
          <a:prstGeom prst="rect">
            <a:avLst/>
          </a:prstGeom>
        </p:spPr>
      </p:pic>
      <p:sp>
        <p:nvSpPr>
          <p:cNvPr id="3" name="TextBox 2"/>
          <p:cNvSpPr txBox="1"/>
          <p:nvPr/>
        </p:nvSpPr>
        <p:spPr>
          <a:xfrm>
            <a:off x="260431" y="329879"/>
            <a:ext cx="8906720" cy="4616648"/>
          </a:xfrm>
          <a:prstGeom prst="rect">
            <a:avLst/>
          </a:prstGeom>
          <a:noFill/>
        </p:spPr>
        <p:txBody>
          <a:bodyPr wrap="square" rtlCol="0">
            <a:spAutoFit/>
          </a:bodyPr>
          <a:lstStyle/>
          <a:p>
            <a:r>
              <a:rPr lang="en-US" sz="4200" b="1" dirty="0">
                <a:solidFill>
                  <a:srgbClr val="CF3338"/>
                </a:solidFill>
                <a:latin typeface="Pragmatica" pitchFamily="2" charset="0"/>
              </a:rPr>
              <a:t>Excel for unstructured data</a:t>
            </a:r>
          </a:p>
          <a:p>
            <a:endParaRPr lang="en-US" sz="4200" b="1" dirty="0">
              <a:solidFill>
                <a:srgbClr val="CF3338"/>
              </a:solidFill>
              <a:latin typeface="Pragmatica" pitchFamily="2" charset="0"/>
            </a:endParaRPr>
          </a:p>
          <a:p>
            <a:r>
              <a:rPr lang="en-US" sz="4200" b="1" dirty="0">
                <a:solidFill>
                  <a:srgbClr val="CF3338"/>
                </a:solidFill>
                <a:latin typeface="Pragmatica" pitchFamily="2" charset="0"/>
              </a:rPr>
              <a:t>Folder: </a:t>
            </a:r>
            <a:r>
              <a:rPr lang="en-US" sz="4200" b="1" dirty="0">
                <a:solidFill>
                  <a:srgbClr val="CF3338"/>
                </a:solidFill>
                <a:latin typeface="Consolas" panose="020B0609020204030204" pitchFamily="49" charset="0"/>
              </a:rPr>
              <a:t>sentiment</a:t>
            </a:r>
          </a:p>
          <a:p>
            <a:endParaRPr lang="en-US" sz="4200" b="1" dirty="0">
              <a:solidFill>
                <a:srgbClr val="CF3338"/>
              </a:solidFill>
              <a:latin typeface="Consolas" panose="020B0609020204030204" pitchFamily="49" charset="0"/>
            </a:endParaRPr>
          </a:p>
          <a:p>
            <a:pPr marL="685800" indent="-685800">
              <a:buFont typeface="Arial" panose="020B0604020202020204" pitchFamily="34" charset="0"/>
              <a:buChar char="•"/>
            </a:pPr>
            <a:r>
              <a:rPr lang="en-US" sz="4200" b="1" dirty="0">
                <a:solidFill>
                  <a:srgbClr val="CF3338"/>
                </a:solidFill>
                <a:latin typeface="Pragmatica" panose="020B0403040502020204"/>
              </a:rPr>
              <a:t>Read in a picture of reviews</a:t>
            </a:r>
          </a:p>
          <a:p>
            <a:pPr marL="685800" indent="-685800">
              <a:buFont typeface="Arial" panose="020B0604020202020204" pitchFamily="34" charset="0"/>
              <a:buChar char="•"/>
            </a:pPr>
            <a:r>
              <a:rPr lang="en-US" sz="4200" b="1" dirty="0">
                <a:solidFill>
                  <a:srgbClr val="CF3338"/>
                </a:solidFill>
                <a:latin typeface="Pragmatica" panose="020B0403040502020204"/>
              </a:rPr>
              <a:t>Analyze the sentiment of each review </a:t>
            </a:r>
          </a:p>
        </p:txBody>
      </p:sp>
    </p:spTree>
    <p:extLst>
      <p:ext uri="{BB962C8B-B14F-4D97-AF65-F5344CB8AC3E}">
        <p14:creationId xmlns:p14="http://schemas.microsoft.com/office/powerpoint/2010/main" val="12376543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5964220" cy="923330"/>
          </a:xfrm>
          <a:prstGeom prst="rect">
            <a:avLst/>
          </a:prstGeom>
          <a:noFill/>
        </p:spPr>
        <p:txBody>
          <a:bodyPr wrap="square" rtlCol="0">
            <a:spAutoFit/>
          </a:bodyPr>
          <a:lstStyle/>
          <a:p>
            <a:r>
              <a:rPr lang="en-US" sz="5400" dirty="0">
                <a:latin typeface="Aliens &amp; cows" panose="00000500000000000000" pitchFamily="2" charset="0"/>
              </a:rPr>
              <a:t>Prescriptive analytics and post-modern Excel?</a:t>
            </a:r>
          </a:p>
        </p:txBody>
      </p:sp>
      <p:pic>
        <p:nvPicPr>
          <p:cNvPr id="3" name="Picture 2" descr="Chart&#10;&#10;Description automatically generated">
            <a:extLst>
              <a:ext uri="{FF2B5EF4-FFF2-40B4-BE49-F238E27FC236}">
                <a16:creationId xmlns:a16="http://schemas.microsoft.com/office/drawing/2014/main" id="{86831639-0EEC-4C23-AE30-055DEB422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1714500"/>
            <a:ext cx="12843563" cy="7439667"/>
          </a:xfrm>
          <a:prstGeom prst="rect">
            <a:avLst/>
          </a:prstGeom>
        </p:spPr>
      </p:pic>
      <p:sp>
        <p:nvSpPr>
          <p:cNvPr id="13" name="TextBox 12">
            <a:extLst>
              <a:ext uri="{FF2B5EF4-FFF2-40B4-BE49-F238E27FC236}">
                <a16:creationId xmlns:a16="http://schemas.microsoft.com/office/drawing/2014/main" id="{E0B1C322-BE95-64E7-CA68-D1A4B0D0FF43}"/>
              </a:ext>
            </a:extLst>
          </p:cNvPr>
          <p:cNvSpPr txBox="1"/>
          <p:nvPr/>
        </p:nvSpPr>
        <p:spPr>
          <a:xfrm>
            <a:off x="304800" y="9747586"/>
            <a:ext cx="13343493" cy="369332"/>
          </a:xfrm>
          <a:prstGeom prst="rect">
            <a:avLst/>
          </a:prstGeom>
          <a:noFill/>
        </p:spPr>
        <p:txBody>
          <a:bodyPr wrap="square">
            <a:spAutoFit/>
          </a:bodyPr>
          <a:lstStyle/>
          <a:p>
            <a:r>
              <a:rPr lang="en-US" dirty="0"/>
              <a:t>https://blogs.gartner.com/jason-mcnellis/2019/11/05/youre-likely-investing-lot-marketing-analytics-getting-right-insights/</a:t>
            </a:r>
          </a:p>
        </p:txBody>
      </p:sp>
    </p:spTree>
    <p:extLst>
      <p:ext uri="{BB962C8B-B14F-4D97-AF65-F5344CB8AC3E}">
        <p14:creationId xmlns:p14="http://schemas.microsoft.com/office/powerpoint/2010/main" val="38167785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152900"/>
            <a:ext cx="7624318" cy="2846741"/>
          </a:xfrm>
          <a:prstGeom prst="rect">
            <a:avLst/>
          </a:prstGeom>
        </p:spPr>
        <p:txBody>
          <a:bodyPr lIns="0" tIns="0" rIns="0" bIns="0" rtlCol="0" anchor="t">
            <a:spAutoFit/>
          </a:bodyPr>
          <a:lstStyle/>
          <a:p>
            <a:pPr marL="457200" indent="-457200">
              <a:lnSpc>
                <a:spcPct val="150000"/>
              </a:lnSpc>
              <a:buFont typeface="Arial" panose="020B0604020202020204" pitchFamily="34" charset="0"/>
              <a:buChar char="•"/>
            </a:pPr>
            <a:r>
              <a:rPr lang="en-US" sz="6600" spc="340" dirty="0">
                <a:solidFill>
                  <a:schemeClr val="bg1"/>
                </a:solidFill>
                <a:latin typeface="Gidole"/>
                <a:hlinkClick r:id="rId3">
                  <a:extLst>
                    <a:ext uri="{A12FA001-AC4F-418D-AE19-62706E023703}">
                      <ahyp:hlinkClr xmlns:ahyp="http://schemas.microsoft.com/office/drawing/2018/hyperlinkcolor" val="tx"/>
                    </a:ext>
                  </a:extLst>
                </a:hlinkClick>
              </a:rPr>
              <a:t>stringfestanalytics.com/book/</a:t>
            </a:r>
            <a:r>
              <a:rPr lang="en-US" sz="6600" spc="340" dirty="0">
                <a:solidFill>
                  <a:schemeClr val="bg1"/>
                </a:solidFill>
                <a:latin typeface="Gidole"/>
              </a:rPr>
              <a:t>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Advancing into Analytics: From Excel to Python and R</a:t>
            </a:r>
            <a:endParaRPr lang="en-US" sz="4200" dirty="0">
              <a:solidFill>
                <a:srgbClr val="FFFFFF"/>
              </a:solidFill>
              <a:latin typeface="League Spartan"/>
            </a:endParaRPr>
          </a:p>
        </p:txBody>
      </p:sp>
      <p:pic>
        <p:nvPicPr>
          <p:cNvPr id="4100" name="Picture 4" descr="Advancing into Analytics Cover Image">
            <a:extLst>
              <a:ext uri="{FF2B5EF4-FFF2-40B4-BE49-F238E27FC236}">
                <a16:creationId xmlns:a16="http://schemas.microsoft.com/office/drawing/2014/main" id="{F18E7850-4F81-442C-8EA9-D31CE155B3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02548" y="839303"/>
            <a:ext cx="6009085" cy="784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8961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3" name="Google Shape;633;p56"/>
          <p:cNvSpPr txBox="1">
            <a:spLocks noGrp="1"/>
          </p:cNvSpPr>
          <p:nvPr>
            <p:ph type="body" idx="4"/>
          </p:nvPr>
        </p:nvSpPr>
        <p:spPr>
          <a:xfrm>
            <a:off x="597453" y="3717053"/>
            <a:ext cx="9218061" cy="1234896"/>
          </a:xfrm>
          <a:prstGeom prst="rect">
            <a:avLst/>
          </a:prstGeom>
          <a:noFill/>
          <a:ln>
            <a:noFill/>
          </a:ln>
        </p:spPr>
        <p:txBody>
          <a:bodyPr spcFirstLastPara="1" vert="horz" wrap="square" lIns="0" tIns="0" rIns="0" bIns="0" rtlCol="0" anchor="t" anchorCtr="0">
            <a:noAutofit/>
          </a:bodyPr>
          <a:lstStyle/>
          <a:p>
            <a:pPr marL="0" indent="0">
              <a:spcBef>
                <a:spcPts val="0"/>
              </a:spcBef>
            </a:pPr>
            <a:r>
              <a:rPr lang="en-US" dirty="0"/>
              <a:t>THANK YOU </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IS MODERN EXCEL?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6" name="TextBox 5">
            <a:extLst>
              <a:ext uri="{FF2B5EF4-FFF2-40B4-BE49-F238E27FC236}">
                <a16:creationId xmlns:a16="http://schemas.microsoft.com/office/drawing/2014/main" id="{B72B56F1-579F-4CEC-BF86-0455EEB5C6F1}"/>
              </a:ext>
            </a:extLst>
          </p:cNvPr>
          <p:cNvSpPr txBox="1"/>
          <p:nvPr/>
        </p:nvSpPr>
        <p:spPr>
          <a:xfrm>
            <a:off x="857250" y="1943100"/>
            <a:ext cx="8727030" cy="7478970"/>
          </a:xfrm>
          <a:prstGeom prst="rect">
            <a:avLst/>
          </a:prstGeom>
          <a:noFill/>
        </p:spPr>
        <p:txBody>
          <a:bodyPr wrap="square" rtlCol="0">
            <a:spAutoFit/>
          </a:bodyPr>
          <a:lstStyle/>
          <a:p>
            <a:pPr marL="685800" indent="-685800">
              <a:buFont typeface="Arial" panose="020B0604020202020204" pitchFamily="34" charset="0"/>
              <a:buChar char="•"/>
            </a:pPr>
            <a:r>
              <a:rPr lang="en-US" sz="4800" dirty="0">
                <a:latin typeface="Gidole" panose="02000503000000000000" pitchFamily="2" charset="0"/>
                <a:ea typeface="Roboto Mono" pitchFamily="2" charset="0"/>
              </a:rPr>
              <a:t>Historically:</a:t>
            </a:r>
          </a:p>
          <a:p>
            <a:pPr marL="1143000" lvl="1" indent="-685800">
              <a:buFont typeface="Arial" panose="020B0604020202020204" pitchFamily="34" charset="0"/>
              <a:buChar char="•"/>
            </a:pPr>
            <a:r>
              <a:rPr lang="en-US" sz="4800" dirty="0">
                <a:latin typeface="Gidole" panose="02000503000000000000" pitchFamily="2" charset="0"/>
                <a:ea typeface="Roboto Mono" pitchFamily="2" charset="0"/>
              </a:rPr>
              <a:t>Power Query</a:t>
            </a:r>
          </a:p>
          <a:p>
            <a:pPr marL="1143000" lvl="1" indent="-685800">
              <a:buFont typeface="Arial" panose="020B0604020202020204" pitchFamily="34" charset="0"/>
              <a:buChar char="•"/>
            </a:pPr>
            <a:r>
              <a:rPr lang="en-US" sz="4800" dirty="0">
                <a:latin typeface="Gidole" panose="02000503000000000000" pitchFamily="2" charset="0"/>
                <a:ea typeface="Roboto Mono" pitchFamily="2" charset="0"/>
              </a:rPr>
              <a:t>Power Pivot</a:t>
            </a:r>
          </a:p>
          <a:p>
            <a:pPr marL="1143000" lvl="1" indent="-685800">
              <a:buFont typeface="Arial" panose="020B0604020202020204" pitchFamily="34" charset="0"/>
              <a:buChar char="•"/>
            </a:pPr>
            <a:r>
              <a:rPr lang="en-US" sz="4800" strike="sngStrike" dirty="0">
                <a:latin typeface="Gidole" panose="02000503000000000000" pitchFamily="2" charset="0"/>
                <a:ea typeface="Roboto Mono" pitchFamily="2" charset="0"/>
              </a:rPr>
              <a:t>Power View</a:t>
            </a:r>
          </a:p>
          <a:p>
            <a:pPr marL="685800" indent="-685800">
              <a:buFont typeface="Arial" panose="020B0604020202020204" pitchFamily="34" charset="0"/>
              <a:buChar char="•"/>
            </a:pPr>
            <a:r>
              <a:rPr lang="en-US" sz="4800" dirty="0">
                <a:latin typeface="Gidole" panose="02000503000000000000" pitchFamily="2" charset="0"/>
                <a:ea typeface="Roboto Mono" pitchFamily="2" charset="0"/>
              </a:rPr>
              <a:t>We’ll substitute</a:t>
            </a:r>
          </a:p>
          <a:p>
            <a:pPr marL="1143000" lvl="1" indent="-685800">
              <a:buFont typeface="Arial" panose="020B0604020202020204" pitchFamily="34" charset="0"/>
              <a:buChar char="•"/>
            </a:pPr>
            <a:r>
              <a:rPr lang="en-US" sz="4800" dirty="0">
                <a:latin typeface="Gidole" panose="02000503000000000000" pitchFamily="2" charset="0"/>
                <a:ea typeface="Roboto Mono" pitchFamily="2" charset="0"/>
              </a:rPr>
              <a:t>Dynamic arrays</a:t>
            </a:r>
          </a:p>
          <a:p>
            <a:pPr marL="1143000" lvl="1" indent="-685800">
              <a:buFont typeface="Arial" panose="020B0604020202020204" pitchFamily="34" charset="0"/>
              <a:buChar char="•"/>
            </a:pPr>
            <a:r>
              <a:rPr lang="en-US" sz="4800" dirty="0">
                <a:latin typeface="Gidole" panose="02000503000000000000" pitchFamily="2" charset="0"/>
                <a:ea typeface="Roboto Mono" pitchFamily="2" charset="0"/>
              </a:rPr>
              <a:t>Python integrations</a:t>
            </a:r>
          </a:p>
          <a:p>
            <a:pPr marL="1143000" lvl="1" indent="-685800">
              <a:buFont typeface="Arial" panose="020B0604020202020204" pitchFamily="34" charset="0"/>
              <a:buChar char="•"/>
            </a:pPr>
            <a:r>
              <a:rPr lang="en-US" sz="4800" dirty="0">
                <a:latin typeface="Gidole" panose="02000503000000000000" pitchFamily="2" charset="0"/>
                <a:ea typeface="Roboto Mono" pitchFamily="2" charset="0"/>
              </a:rPr>
              <a:t>Classic Excel</a:t>
            </a:r>
          </a:p>
          <a:p>
            <a:pPr marL="1600200" lvl="2" indent="-685800">
              <a:buFont typeface="Arial" panose="020B0604020202020204" pitchFamily="34" charset="0"/>
              <a:buChar char="•"/>
            </a:pPr>
            <a:r>
              <a:rPr lang="en-US" sz="4800" dirty="0">
                <a:latin typeface="Gidole" panose="02000503000000000000" pitchFamily="2" charset="0"/>
                <a:ea typeface="Roboto Mono" pitchFamily="2" charset="0"/>
              </a:rPr>
              <a:t>Analysis </a:t>
            </a:r>
            <a:r>
              <a:rPr lang="en-US" sz="4800" dirty="0" err="1">
                <a:latin typeface="Gidole" panose="02000503000000000000" pitchFamily="2" charset="0"/>
                <a:ea typeface="Roboto Mono" pitchFamily="2" charset="0"/>
              </a:rPr>
              <a:t>ToolPak</a:t>
            </a:r>
            <a:endParaRPr lang="en-US" sz="4800" dirty="0">
              <a:latin typeface="Gidole" panose="02000503000000000000" pitchFamily="2" charset="0"/>
              <a:ea typeface="Roboto Mono" pitchFamily="2" charset="0"/>
            </a:endParaRPr>
          </a:p>
          <a:p>
            <a:pPr marL="1600200" lvl="2" indent="-685800">
              <a:buFont typeface="Arial" panose="020B0604020202020204" pitchFamily="34" charset="0"/>
              <a:buChar char="•"/>
            </a:pPr>
            <a:r>
              <a:rPr lang="en-US" sz="4800" dirty="0">
                <a:latin typeface="Gidole" panose="02000503000000000000" pitchFamily="2" charset="0"/>
                <a:ea typeface="Roboto Mono" pitchFamily="2" charset="0"/>
              </a:rPr>
              <a:t>PivotTables &amp; Charts</a:t>
            </a:r>
          </a:p>
        </p:txBody>
      </p:sp>
      <p:pic>
        <p:nvPicPr>
          <p:cNvPr id="1026" name="Picture 2">
            <a:extLst>
              <a:ext uri="{FF2B5EF4-FFF2-40B4-BE49-F238E27FC236}">
                <a16:creationId xmlns:a16="http://schemas.microsoft.com/office/drawing/2014/main" id="{A82EB258-40D7-AE51-E9A9-2F1DC213A8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2784" y="2528633"/>
            <a:ext cx="8168416" cy="653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174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3139321"/>
          </a:xfrm>
          <a:prstGeom prst="rect">
            <a:avLst/>
          </a:prstGeom>
          <a:noFill/>
        </p:spPr>
        <p:txBody>
          <a:bodyPr wrap="square" rtlCol="0">
            <a:spAutoFit/>
          </a:bodyPr>
          <a:lstStyle/>
          <a:p>
            <a:r>
              <a:rPr lang="en-US" sz="9900" b="1" dirty="0">
                <a:solidFill>
                  <a:schemeClr val="bg1"/>
                </a:solidFill>
                <a:latin typeface="Normafixed Tryout" panose="00000409000000000000" pitchFamily="49" charset="0"/>
              </a:rPr>
              <a:t>Data profiling with Power Query</a:t>
            </a:r>
          </a:p>
        </p:txBody>
      </p:sp>
    </p:spTree>
    <p:extLst>
      <p:ext uri="{BB962C8B-B14F-4D97-AF65-F5344CB8AC3E}">
        <p14:creationId xmlns:p14="http://schemas.microsoft.com/office/powerpoint/2010/main" val="3059470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p:cNvSpPr txBox="1"/>
          <p:nvPr/>
        </p:nvSpPr>
        <p:spPr>
          <a:xfrm>
            <a:off x="520861" y="170082"/>
            <a:ext cx="15964220" cy="1200329"/>
          </a:xfrm>
          <a:prstGeom prst="rect">
            <a:avLst/>
          </a:prstGeom>
          <a:noFill/>
        </p:spPr>
        <p:txBody>
          <a:bodyPr wrap="square" rtlCol="0">
            <a:spAutoFit/>
          </a:bodyPr>
          <a:lstStyle/>
          <a:p>
            <a:r>
              <a:rPr lang="en-US" sz="7200" dirty="0">
                <a:latin typeface="Aliens &amp; cows" panose="00000500000000000000" pitchFamily="2" charset="0"/>
              </a:rPr>
              <a:t>Data profiling: a 30K-foot view of the data</a:t>
            </a:r>
          </a:p>
        </p:txBody>
      </p:sp>
      <p:sp>
        <p:nvSpPr>
          <p:cNvPr id="3" name="TextBox 2">
            <a:extLst>
              <a:ext uri="{FF2B5EF4-FFF2-40B4-BE49-F238E27FC236}">
                <a16:creationId xmlns:a16="http://schemas.microsoft.com/office/drawing/2014/main" id="{6123B922-9B5E-A52F-8958-4E956EED05DB}"/>
              </a:ext>
            </a:extLst>
          </p:cNvPr>
          <p:cNvSpPr txBox="1"/>
          <p:nvPr/>
        </p:nvSpPr>
        <p:spPr>
          <a:xfrm>
            <a:off x="1066800" y="2682510"/>
            <a:ext cx="8991600" cy="3416320"/>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Does the dataset include everything?</a:t>
            </a:r>
          </a:p>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How accurate is the data? </a:t>
            </a:r>
          </a:p>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If the data is kept in Excel, are there any formula errors that could harm future analyses? </a:t>
            </a:r>
          </a:p>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Is it clear what variable &amp; observations are being measured?</a:t>
            </a:r>
          </a:p>
        </p:txBody>
      </p:sp>
      <p:pic>
        <p:nvPicPr>
          <p:cNvPr id="1026" name="Picture 2">
            <a:extLst>
              <a:ext uri="{FF2B5EF4-FFF2-40B4-BE49-F238E27FC236}">
                <a16:creationId xmlns:a16="http://schemas.microsoft.com/office/drawing/2014/main" id="{EFB31A76-4474-F509-E45F-99EB7BFAB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0" y="2552700"/>
            <a:ext cx="6681787" cy="697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913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Data prep &amp; profiling with Power Query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computers.xlsx</a:t>
            </a:r>
            <a:endParaRPr lang="en-US" sz="3600" dirty="0">
              <a:latin typeface="Consolas" panose="020B0609020204030204" pitchFamily="49" charset="0"/>
              <a:ea typeface="Roboto Mono" pitchFamily="2" charset="0"/>
            </a:endParaRPr>
          </a:p>
          <a:p>
            <a:pPr marL="571500" indent="-571500">
              <a:buFont typeface="Arial" panose="020B0604020202020204" pitchFamily="34" charset="0"/>
              <a:buChar char="•"/>
            </a:pPr>
            <a:r>
              <a:rPr lang="en-US" sz="3600" dirty="0">
                <a:latin typeface="Gidole" panose="020B0604020202020204" charset="0"/>
              </a:rPr>
              <a:t>Profiling the data for potential issues</a:t>
            </a:r>
          </a:p>
          <a:p>
            <a:pPr marL="571500" indent="-571500">
              <a:buFont typeface="Arial" panose="020B0604020202020204" pitchFamily="34" charset="0"/>
              <a:buChar char="•"/>
            </a:pPr>
            <a:r>
              <a:rPr lang="en-US" sz="3600" dirty="0">
                <a:latin typeface="Gidole" panose="020B0604020202020204" charset="0"/>
              </a:rPr>
              <a:t>Adding an index column for slicing and dicing</a:t>
            </a:r>
          </a:p>
        </p:txBody>
      </p:sp>
    </p:spTree>
    <p:extLst>
      <p:ext uri="{BB962C8B-B14F-4D97-AF65-F5344CB8AC3E}">
        <p14:creationId xmlns:p14="http://schemas.microsoft.com/office/powerpoint/2010/main" val="3385359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3139321"/>
          </a:xfrm>
          <a:prstGeom prst="rect">
            <a:avLst/>
          </a:prstGeom>
          <a:noFill/>
        </p:spPr>
        <p:txBody>
          <a:bodyPr wrap="square" rtlCol="0">
            <a:spAutoFit/>
          </a:bodyPr>
          <a:lstStyle/>
          <a:p>
            <a:r>
              <a:rPr lang="en-US" sz="9900" b="1" dirty="0">
                <a:solidFill>
                  <a:schemeClr val="bg1"/>
                </a:solidFill>
                <a:latin typeface="Normafixed Tryout" panose="00000409000000000000" pitchFamily="49" charset="0"/>
              </a:rPr>
              <a:t>PivotChart/Table visualization tricks</a:t>
            </a:r>
          </a:p>
        </p:txBody>
      </p:sp>
    </p:spTree>
    <p:extLst>
      <p:ext uri="{BB962C8B-B14F-4D97-AF65-F5344CB8AC3E}">
        <p14:creationId xmlns:p14="http://schemas.microsoft.com/office/powerpoint/2010/main" val="3012202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p:cNvSpPr txBox="1"/>
          <p:nvPr/>
        </p:nvSpPr>
        <p:spPr>
          <a:xfrm>
            <a:off x="520861" y="170082"/>
            <a:ext cx="15964220" cy="1200329"/>
          </a:xfrm>
          <a:prstGeom prst="rect">
            <a:avLst/>
          </a:prstGeom>
          <a:noFill/>
        </p:spPr>
        <p:txBody>
          <a:bodyPr wrap="square" rtlCol="0">
            <a:spAutoFit/>
          </a:bodyPr>
          <a:lstStyle/>
          <a:p>
            <a:r>
              <a:rPr lang="en-US" sz="7200" dirty="0">
                <a:latin typeface="Aliens &amp; cows" panose="00000500000000000000" pitchFamily="2" charset="0"/>
              </a:rPr>
              <a:t>From data profiling to data visualization</a:t>
            </a:r>
          </a:p>
        </p:txBody>
      </p:sp>
      <p:sp>
        <p:nvSpPr>
          <p:cNvPr id="3" name="TextBox 2">
            <a:extLst>
              <a:ext uri="{FF2B5EF4-FFF2-40B4-BE49-F238E27FC236}">
                <a16:creationId xmlns:a16="http://schemas.microsoft.com/office/drawing/2014/main" id="{6123B922-9B5E-A52F-8958-4E956EED05DB}"/>
              </a:ext>
            </a:extLst>
          </p:cNvPr>
          <p:cNvSpPr txBox="1"/>
          <p:nvPr/>
        </p:nvSpPr>
        <p:spPr>
          <a:xfrm>
            <a:off x="1066800" y="2682510"/>
            <a:ext cx="7162800" cy="3416320"/>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The data profiler is helpful but not too dynamic</a:t>
            </a:r>
          </a:p>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Power Query allows loading directly to </a:t>
            </a:r>
            <a:r>
              <a:rPr lang="en-US" sz="3600" b="0" i="0" u="none" strike="noStrike" dirty="0" err="1">
                <a:solidFill>
                  <a:srgbClr val="000000"/>
                </a:solidFill>
                <a:effectLst/>
                <a:latin typeface="Gidole" panose="020B0604020202020204" charset="0"/>
              </a:rPr>
              <a:t>PivotCharts</a:t>
            </a:r>
            <a:endParaRPr lang="en-US" sz="3600" b="0" i="0" u="none" strike="noStrike" dirty="0">
              <a:solidFill>
                <a:srgbClr val="000000"/>
              </a:solidFill>
              <a:effectLst/>
              <a:latin typeface="Gidole" panose="020B0604020202020204" charset="0"/>
            </a:endParaRPr>
          </a:p>
          <a:p>
            <a:pPr marL="285750" indent="-285750" rtl="0" fontAlgn="base">
              <a:spcBef>
                <a:spcPts val="0"/>
              </a:spcBef>
              <a:spcAft>
                <a:spcPts val="0"/>
              </a:spcAft>
              <a:buFont typeface="Arial" panose="020B0604020202020204" pitchFamily="34" charset="0"/>
              <a:buChar char="•"/>
            </a:pPr>
            <a:r>
              <a:rPr lang="en-US" sz="3600" dirty="0">
                <a:solidFill>
                  <a:srgbClr val="000000"/>
                </a:solidFill>
                <a:latin typeface="Gidole" panose="020B0604020202020204" charset="0"/>
              </a:rPr>
              <a:t>How can we “hack” them to visualize multiple distributions at once? </a:t>
            </a:r>
            <a:r>
              <a:rPr lang="en-US" sz="3600" b="0" i="0" u="none" strike="noStrike" dirty="0">
                <a:solidFill>
                  <a:srgbClr val="000000"/>
                </a:solidFill>
                <a:effectLst/>
                <a:latin typeface="Gidole" panose="020B0604020202020204" charset="0"/>
              </a:rPr>
              <a:t> </a:t>
            </a:r>
          </a:p>
        </p:txBody>
      </p:sp>
      <p:pic>
        <p:nvPicPr>
          <p:cNvPr id="2" name="Picture 1">
            <a:extLst>
              <a:ext uri="{FF2B5EF4-FFF2-40B4-BE49-F238E27FC236}">
                <a16:creationId xmlns:a16="http://schemas.microsoft.com/office/drawing/2014/main" id="{186267D0-1226-A0F4-AB14-8745187660D4}"/>
              </a:ext>
            </a:extLst>
          </p:cNvPr>
          <p:cNvPicPr>
            <a:picLocks noChangeAspect="1"/>
          </p:cNvPicPr>
          <p:nvPr/>
        </p:nvPicPr>
        <p:blipFill>
          <a:blip r:embed="rId3"/>
          <a:stretch>
            <a:fillRect/>
          </a:stretch>
        </p:blipFill>
        <p:spPr>
          <a:xfrm>
            <a:off x="9012232" y="2781300"/>
            <a:ext cx="8210317" cy="4981444"/>
          </a:xfrm>
          <a:prstGeom prst="rect">
            <a:avLst/>
          </a:prstGeom>
        </p:spPr>
      </p:pic>
    </p:spTree>
    <p:extLst>
      <p:ext uri="{BB962C8B-B14F-4D97-AF65-F5344CB8AC3E}">
        <p14:creationId xmlns:p14="http://schemas.microsoft.com/office/powerpoint/2010/main" val="1385110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Ad-hoc analyzing with </a:t>
            </a:r>
            <a:r>
              <a:rPr lang="en-US" sz="6500" b="1" spc="195" dirty="0" err="1">
                <a:solidFill>
                  <a:srgbClr val="F2F0F4"/>
                </a:solidFill>
                <a:latin typeface="League Spartan Italics"/>
              </a:rPr>
              <a:t>PivotCharts</a:t>
            </a:r>
            <a:endParaRPr lang="en-US" sz="6500" b="1" spc="195" dirty="0">
              <a:solidFill>
                <a:srgbClr val="F2F0F4"/>
              </a:solidFill>
              <a:latin typeface="League Spartan Italics"/>
            </a:endParaRP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Continue </a:t>
            </a:r>
            <a:r>
              <a:rPr lang="en-US" sz="3600" dirty="0">
                <a:latin typeface="Consolas" panose="020B0609020204030204" pitchFamily="49" charset="0"/>
              </a:rPr>
              <a:t>computers.xlsx</a:t>
            </a:r>
          </a:p>
          <a:p>
            <a:pPr marL="571500" indent="-571500">
              <a:buFont typeface="Arial" panose="020B0604020202020204" pitchFamily="34" charset="0"/>
              <a:buChar char="•"/>
            </a:pPr>
            <a:r>
              <a:rPr lang="en-US" sz="3600" dirty="0">
                <a:latin typeface="Gidole" panose="020B0604020202020204" charset="0"/>
              </a:rPr>
              <a:t>Compare distribution of computer price by category</a:t>
            </a:r>
          </a:p>
          <a:p>
            <a:pPr marL="571500" indent="-571500">
              <a:buFont typeface="Arial" panose="020B0604020202020204" pitchFamily="34" charset="0"/>
              <a:buChar char="•"/>
            </a:pPr>
            <a:r>
              <a:rPr lang="en-US" sz="3600" dirty="0">
                <a:latin typeface="Gidole" panose="020B0604020202020204" charset="0"/>
                <a:ea typeface="Roboto Mono" pitchFamily="2" charset="0"/>
              </a:rPr>
              <a:t>We want to reshape </a:t>
            </a:r>
            <a:r>
              <a:rPr lang="en-US" sz="3600" i="1" dirty="0">
                <a:latin typeface="Gidole" panose="020B0604020202020204" charset="0"/>
                <a:ea typeface="Roboto Mono" pitchFamily="2" charset="0"/>
              </a:rPr>
              <a:t>without aggregating!</a:t>
            </a:r>
            <a:endParaRPr lang="en-US" sz="3600" dirty="0">
              <a:latin typeface="Consolas" panose="020B0609020204030204" pitchFamily="49" charset="0"/>
              <a:ea typeface="Roboto Mono" pitchFamily="2" charset="0"/>
            </a:endParaRPr>
          </a:p>
        </p:txBody>
      </p:sp>
    </p:spTree>
    <p:extLst>
      <p:ext uri="{BB962C8B-B14F-4D97-AF65-F5344CB8AC3E}">
        <p14:creationId xmlns:p14="http://schemas.microsoft.com/office/powerpoint/2010/main" val="1136874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749099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3139321"/>
          </a:xfrm>
          <a:prstGeom prst="rect">
            <a:avLst/>
          </a:prstGeom>
          <a:noFill/>
        </p:spPr>
        <p:txBody>
          <a:bodyPr wrap="square" rtlCol="0">
            <a:spAutoFit/>
          </a:bodyPr>
          <a:lstStyle/>
          <a:p>
            <a:r>
              <a:rPr lang="en-US" sz="9900" b="1" dirty="0">
                <a:solidFill>
                  <a:schemeClr val="bg1"/>
                </a:solidFill>
                <a:latin typeface="Normafixed Tryout" panose="00000409000000000000" pitchFamily="49" charset="0"/>
              </a:rPr>
              <a:t>Dynamic arrays for ad-hoc analysis</a:t>
            </a:r>
          </a:p>
        </p:txBody>
      </p:sp>
    </p:spTree>
    <p:extLst>
      <p:ext uri="{BB962C8B-B14F-4D97-AF65-F5344CB8AC3E}">
        <p14:creationId xmlns:p14="http://schemas.microsoft.com/office/powerpoint/2010/main" val="707294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9105900" cy="1154162"/>
          </a:xfrm>
          <a:prstGeom prst="rect">
            <a:avLst/>
          </a:prstGeom>
        </p:spPr>
        <p:txBody>
          <a:bodyPr wrap="square" lIns="0" tIns="0" rIns="0" bIns="0" rtlCol="0" anchor="t">
            <a:spAutoFit/>
          </a:bodyPr>
          <a:lstStyle/>
          <a:p>
            <a:pPr>
              <a:lnSpc>
                <a:spcPts val="9000"/>
              </a:lnSpc>
            </a:pPr>
            <a:r>
              <a:rPr lang="en-US" sz="7500" spc="375" dirty="0">
                <a:solidFill>
                  <a:srgbClr val="000000"/>
                </a:solidFill>
                <a:latin typeface="League Spartan Bold"/>
              </a:rPr>
              <a:t>HI, I’M GEORGE</a:t>
            </a:r>
          </a:p>
        </p:txBody>
      </p:sp>
      <p:sp>
        <p:nvSpPr>
          <p:cNvPr id="9" name="TextBox 9"/>
          <p:cNvSpPr txBox="1"/>
          <p:nvPr/>
        </p:nvSpPr>
        <p:spPr>
          <a:xfrm rot="-5400000">
            <a:off x="-1354455" y="6314949"/>
            <a:ext cx="5486401" cy="400302"/>
          </a:xfrm>
          <a:prstGeom prst="rect">
            <a:avLst/>
          </a:prstGeom>
        </p:spPr>
        <p:txBody>
          <a:bodyPr wrap="square" lIns="0" tIns="0" rIns="0" bIns="0" rtlCol="0" anchor="t">
            <a:spAutoFit/>
          </a:bodyPr>
          <a:lstStyle/>
          <a:p>
            <a:pPr>
              <a:lnSpc>
                <a:spcPts val="3359"/>
              </a:lnSpc>
            </a:pPr>
            <a:r>
              <a:rPr lang="en-US" sz="2400" spc="192" dirty="0">
                <a:solidFill>
                  <a:srgbClr val="000000"/>
                </a:solidFill>
                <a:latin typeface="Gidole"/>
              </a:rPr>
              <a:t>Analytics in Modern Excel</a:t>
            </a:r>
          </a:p>
        </p:txBody>
      </p:sp>
      <p:pic>
        <p:nvPicPr>
          <p:cNvPr id="1026" name="Picture 2" descr="Stringfest Analytics main logo">
            <a:extLst>
              <a:ext uri="{FF2B5EF4-FFF2-40B4-BE49-F238E27FC236}">
                <a16:creationId xmlns:a16="http://schemas.microsoft.com/office/drawing/2014/main" id="{91E3DBD0-9F19-4DA0-9F7B-706217532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5392" y="5753100"/>
            <a:ext cx="6921404" cy="507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dvancing into Analytics Cover Image">
            <a:extLst>
              <a:ext uri="{FF2B5EF4-FFF2-40B4-BE49-F238E27FC236}">
                <a16:creationId xmlns:a16="http://schemas.microsoft.com/office/drawing/2014/main" id="{4CA8B8A9-7FAE-4585-84F4-FB5AE11886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4677" y="2566113"/>
            <a:ext cx="2839723" cy="37090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photos of Cleveland">
            <a:extLst>
              <a:ext uri="{FF2B5EF4-FFF2-40B4-BE49-F238E27FC236}">
                <a16:creationId xmlns:a16="http://schemas.microsoft.com/office/drawing/2014/main" id="{84DDC70F-AE5C-4A4D-B6B2-116E4B5D0A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852" y="2566113"/>
            <a:ext cx="5048102" cy="336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44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p:cNvSpPr txBox="1"/>
          <p:nvPr/>
        </p:nvSpPr>
        <p:spPr>
          <a:xfrm>
            <a:off x="520860" y="170083"/>
            <a:ext cx="15522084" cy="1200329"/>
          </a:xfrm>
          <a:prstGeom prst="rect">
            <a:avLst/>
          </a:prstGeom>
          <a:noFill/>
        </p:spPr>
        <p:txBody>
          <a:bodyPr wrap="square" rtlCol="0">
            <a:spAutoFit/>
          </a:bodyPr>
          <a:lstStyle/>
          <a:p>
            <a:r>
              <a:rPr lang="en-US" sz="7200" dirty="0">
                <a:latin typeface="Aliens &amp; cows" panose="00000500000000000000" pitchFamily="2" charset="0"/>
              </a:rPr>
              <a:t>One formula, many cells </a:t>
            </a:r>
          </a:p>
        </p:txBody>
      </p:sp>
      <p:sp>
        <p:nvSpPr>
          <p:cNvPr id="3" name="TextBox 2"/>
          <p:cNvSpPr txBox="1"/>
          <p:nvPr/>
        </p:nvSpPr>
        <p:spPr>
          <a:xfrm>
            <a:off x="100362" y="9153962"/>
            <a:ext cx="13608948" cy="916854"/>
          </a:xfrm>
          <a:prstGeom prst="rect">
            <a:avLst/>
          </a:prstGeom>
          <a:noFill/>
        </p:spPr>
        <p:txBody>
          <a:bodyPr wrap="square" rtlCol="0">
            <a:spAutoFit/>
          </a:bodyPr>
          <a:lstStyle/>
          <a:p>
            <a:pPr marL="114300" marR="285750">
              <a:lnSpc>
                <a:spcPct val="115000"/>
              </a:lnSpc>
              <a:spcBef>
                <a:spcPts val="1200"/>
              </a:spcBef>
              <a:buClr>
                <a:srgbClr val="CF3338"/>
              </a:buClr>
              <a:buSzPts val="2400"/>
            </a:pPr>
            <a:r>
              <a:rPr lang="en-US" sz="2400" dirty="0">
                <a:solidFill>
                  <a:srgbClr val="505050"/>
                </a:solidFill>
              </a:rPr>
              <a:t>But wait, there’s more: https://support.microsoft.com/en-us/office/dynamic-array-formulas-and-spilled-array-behavior-205c6b06-03ba-4151-89a1-87a7eb36e531</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1036" y="8058429"/>
            <a:ext cx="1942857" cy="2228571"/>
          </a:xfrm>
          <a:prstGeom prst="rect">
            <a:avLst/>
          </a:prstGeom>
        </p:spPr>
      </p:pic>
      <p:pic>
        <p:nvPicPr>
          <p:cNvPr id="1026" name="Picture 2">
            <a:extLst>
              <a:ext uri="{FF2B5EF4-FFF2-40B4-BE49-F238E27FC236}">
                <a16:creationId xmlns:a16="http://schemas.microsoft.com/office/drawing/2014/main" id="{1DD254AC-1199-F24B-EF79-7EDE7A0E7F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8700" y="2390669"/>
            <a:ext cx="6222252" cy="59184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88AE7B4A-02AC-0E59-2DA0-98BB049A7732}"/>
              </a:ext>
            </a:extLst>
          </p:cNvPr>
          <p:cNvGraphicFramePr>
            <a:graphicFrameLocks noGrp="1"/>
          </p:cNvGraphicFramePr>
          <p:nvPr>
            <p:extLst>
              <p:ext uri="{D42A27DB-BD31-4B8C-83A1-F6EECF244321}">
                <p14:modId xmlns:p14="http://schemas.microsoft.com/office/powerpoint/2010/main" val="271161371"/>
              </p:ext>
            </p:extLst>
          </p:nvPr>
        </p:nvGraphicFramePr>
        <p:xfrm>
          <a:off x="582527" y="2268807"/>
          <a:ext cx="10626757" cy="5185047"/>
        </p:xfrm>
        <a:graphic>
          <a:graphicData uri="http://schemas.openxmlformats.org/drawingml/2006/table">
            <a:tbl>
              <a:tblPr/>
              <a:tblGrid>
                <a:gridCol w="4153886">
                  <a:extLst>
                    <a:ext uri="{9D8B030D-6E8A-4147-A177-3AD203B41FA5}">
                      <a16:colId xmlns:a16="http://schemas.microsoft.com/office/drawing/2014/main" val="2629133829"/>
                    </a:ext>
                  </a:extLst>
                </a:gridCol>
                <a:gridCol w="6472871">
                  <a:extLst>
                    <a:ext uri="{9D8B030D-6E8A-4147-A177-3AD203B41FA5}">
                      <a16:colId xmlns:a16="http://schemas.microsoft.com/office/drawing/2014/main" val="985116657"/>
                    </a:ext>
                  </a:extLst>
                </a:gridCol>
              </a:tblGrid>
              <a:tr h="1446411">
                <a:tc>
                  <a:txBody>
                    <a:bodyPr/>
                    <a:lstStyle/>
                    <a:p>
                      <a:pPr algn="l" fontAlgn="b"/>
                      <a:r>
                        <a:rPr lang="en-US" sz="4200" b="1" i="0" u="none" strike="noStrike" dirty="0">
                          <a:solidFill>
                            <a:schemeClr val="bg1">
                              <a:lumMod val="95000"/>
                            </a:schemeClr>
                          </a:solidFill>
                          <a:effectLst/>
                          <a:latin typeface="Pragmatica" panose="020B0403040502020204" pitchFamily="34" charset="0"/>
                        </a:rPr>
                        <a:t>Function</a:t>
                      </a:r>
                    </a:p>
                  </a:txBody>
                  <a:tcPr marL="11430" marR="11430" marT="11430" marB="0" anchor="b">
                    <a:lnL>
                      <a:noFill/>
                    </a:lnL>
                    <a:lnR>
                      <a:noFill/>
                    </a:lnR>
                    <a:lnT>
                      <a:noFill/>
                    </a:lnT>
                    <a:lnB>
                      <a:noFill/>
                    </a:lnB>
                    <a:solidFill>
                      <a:srgbClr val="CF3338"/>
                    </a:solidFill>
                  </a:tcPr>
                </a:tc>
                <a:tc>
                  <a:txBody>
                    <a:bodyPr/>
                    <a:lstStyle/>
                    <a:p>
                      <a:pPr algn="l" fontAlgn="b"/>
                      <a:r>
                        <a:rPr lang="en-US" sz="4200" b="1" i="0" u="none" strike="noStrike" dirty="0">
                          <a:solidFill>
                            <a:schemeClr val="bg1">
                              <a:lumMod val="95000"/>
                            </a:schemeClr>
                          </a:solidFill>
                          <a:effectLst/>
                          <a:latin typeface="Pragmatica" panose="020B0403040502020204" pitchFamily="34" charset="0"/>
                        </a:rPr>
                        <a:t>What it does</a:t>
                      </a:r>
                    </a:p>
                  </a:txBody>
                  <a:tcPr marL="11430" marR="11430" marT="1143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1335150">
                <a:tc>
                  <a:txBody>
                    <a:bodyPr/>
                    <a:lstStyle/>
                    <a:p>
                      <a:pPr algn="l" fontAlgn="b"/>
                      <a:r>
                        <a:rPr lang="en-US" sz="4200" b="0" i="0" u="none" strike="noStrike" dirty="0">
                          <a:solidFill>
                            <a:srgbClr val="CF3338"/>
                          </a:solidFill>
                          <a:effectLst/>
                          <a:latin typeface="Consolas" panose="020B0609020204030204" pitchFamily="49" charset="0"/>
                        </a:rPr>
                        <a:t>UNIQUE()</a:t>
                      </a:r>
                    </a:p>
                  </a:txBody>
                  <a:tcPr marL="11430" marR="11430" marT="11430" marB="0" anchor="b">
                    <a:lnL>
                      <a:noFill/>
                    </a:lnL>
                    <a:lnR>
                      <a:noFill/>
                    </a:lnR>
                    <a:lnT>
                      <a:noFill/>
                    </a:lnT>
                    <a:lnB>
                      <a:noFill/>
                    </a:lnB>
                    <a:solidFill>
                      <a:srgbClr val="D9D9D9"/>
                    </a:solidFill>
                  </a:tcPr>
                </a:tc>
                <a:tc>
                  <a:txBody>
                    <a:bodyPr/>
                    <a:lstStyle/>
                    <a:p>
                      <a:pPr algn="l" fontAlgn="b"/>
                      <a:r>
                        <a:rPr lang="en-US" sz="4200" b="0" i="0" u="none" strike="noStrike" dirty="0">
                          <a:solidFill>
                            <a:srgbClr val="CF3338"/>
                          </a:solidFill>
                          <a:effectLst/>
                          <a:latin typeface="Pragmatica" panose="020B0403040502020204" pitchFamily="34" charset="0"/>
                        </a:rPr>
                        <a:t>Finds the unique items in an array</a:t>
                      </a:r>
                    </a:p>
                  </a:txBody>
                  <a:tcPr marL="11430" marR="11430" marT="1143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1064961">
                <a:tc>
                  <a:txBody>
                    <a:bodyPr/>
                    <a:lstStyle/>
                    <a:p>
                      <a:pPr algn="l" fontAlgn="b"/>
                      <a:r>
                        <a:rPr lang="en-US" sz="4200" b="0" i="0" u="none" strike="noStrike" dirty="0">
                          <a:solidFill>
                            <a:srgbClr val="CF3338"/>
                          </a:solidFill>
                          <a:effectLst/>
                          <a:latin typeface="Consolas" panose="020B0609020204030204" pitchFamily="49" charset="0"/>
                        </a:rPr>
                        <a:t>FILTER()</a:t>
                      </a:r>
                    </a:p>
                  </a:txBody>
                  <a:tcPr marL="11430" marR="11430" marT="11430" marB="0" anchor="b">
                    <a:lnL>
                      <a:noFill/>
                    </a:lnL>
                    <a:lnR>
                      <a:noFill/>
                    </a:lnR>
                    <a:lnT>
                      <a:noFill/>
                    </a:lnT>
                    <a:lnB>
                      <a:noFill/>
                    </a:lnB>
                  </a:tcPr>
                </a:tc>
                <a:tc>
                  <a:txBody>
                    <a:bodyPr/>
                    <a:lstStyle/>
                    <a:p>
                      <a:pPr algn="l" fontAlgn="b"/>
                      <a:r>
                        <a:rPr lang="en-US" sz="4200" b="0" i="0" u="none" strike="noStrike" dirty="0">
                          <a:solidFill>
                            <a:srgbClr val="CF3338"/>
                          </a:solidFill>
                          <a:effectLst/>
                          <a:latin typeface="Pragmatica" panose="020B0403040502020204" pitchFamily="34" charset="0"/>
                        </a:rPr>
                        <a:t>Filters an array</a:t>
                      </a:r>
                    </a:p>
                  </a:txBody>
                  <a:tcPr marL="11430" marR="11430" marT="11430" marB="0" anchor="b">
                    <a:lnL>
                      <a:noFill/>
                    </a:lnL>
                    <a:lnR>
                      <a:noFill/>
                    </a:lnR>
                    <a:lnT>
                      <a:noFill/>
                    </a:lnT>
                    <a:lnB>
                      <a:noFill/>
                    </a:lnB>
                  </a:tcPr>
                </a:tc>
                <a:extLst>
                  <a:ext uri="{0D108BD9-81ED-4DB2-BD59-A6C34878D82A}">
                    <a16:rowId xmlns:a16="http://schemas.microsoft.com/office/drawing/2014/main" val="2916523719"/>
                  </a:ext>
                </a:extLst>
              </a:tr>
              <a:tr h="1338525">
                <a:tc>
                  <a:txBody>
                    <a:bodyPr/>
                    <a:lstStyle/>
                    <a:p>
                      <a:pPr algn="l" fontAlgn="b"/>
                      <a:r>
                        <a:rPr lang="en-US" sz="4200" b="0" i="0" u="none" strike="noStrike" dirty="0">
                          <a:solidFill>
                            <a:srgbClr val="CF3338"/>
                          </a:solidFill>
                          <a:effectLst/>
                          <a:latin typeface="Consolas" panose="020B0609020204030204" pitchFamily="49" charset="0"/>
                        </a:rPr>
                        <a:t>SORTBY()</a:t>
                      </a:r>
                    </a:p>
                  </a:txBody>
                  <a:tcPr marL="11430" marR="11430" marT="11430" marB="0" anchor="b">
                    <a:lnL>
                      <a:noFill/>
                    </a:lnL>
                    <a:lnR>
                      <a:noFill/>
                    </a:lnR>
                    <a:lnT>
                      <a:noFill/>
                    </a:lnT>
                    <a:lnB>
                      <a:noFill/>
                    </a:lnB>
                    <a:solidFill>
                      <a:srgbClr val="D9D9D9"/>
                    </a:solidFill>
                  </a:tcPr>
                </a:tc>
                <a:tc>
                  <a:txBody>
                    <a:bodyPr/>
                    <a:lstStyle/>
                    <a:p>
                      <a:pPr algn="l" fontAlgn="b"/>
                      <a:r>
                        <a:rPr lang="en-US" sz="4200" b="0" i="0" u="none" strike="noStrike" dirty="0">
                          <a:solidFill>
                            <a:srgbClr val="CF3338"/>
                          </a:solidFill>
                          <a:effectLst/>
                          <a:latin typeface="Pragmatica" panose="020B0403040502020204" pitchFamily="34" charset="0"/>
                        </a:rPr>
                        <a:t>Sorts an array</a:t>
                      </a:r>
                    </a:p>
                  </a:txBody>
                  <a:tcPr marL="11430" marR="11430" marT="1143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bl>
          </a:graphicData>
        </a:graphic>
      </p:graphicFrame>
    </p:spTree>
    <p:extLst>
      <p:ext uri="{BB962C8B-B14F-4D97-AF65-F5344CB8AC3E}">
        <p14:creationId xmlns:p14="http://schemas.microsoft.com/office/powerpoint/2010/main" val="2516809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Pulling data fast with dynamic arrays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Continue </a:t>
            </a:r>
            <a:r>
              <a:rPr lang="en-US" sz="3600" dirty="0">
                <a:latin typeface="Consolas" panose="020B0609020204030204" pitchFamily="49" charset="0"/>
              </a:rPr>
              <a:t>computers.xlsx</a:t>
            </a:r>
          </a:p>
          <a:p>
            <a:pPr marL="571500" indent="-571500">
              <a:buFont typeface="Arial" panose="020B0604020202020204" pitchFamily="34" charset="0"/>
              <a:buChar char="•"/>
            </a:pPr>
            <a:r>
              <a:rPr lang="en-US" sz="3600" dirty="0">
                <a:latin typeface="Gidole" panose="020B0604020202020204" charset="0"/>
                <a:ea typeface="Roboto Mono" pitchFamily="2" charset="0"/>
              </a:rPr>
              <a:t>Sort, filter and de-duplicate right from the spreadsheet</a:t>
            </a:r>
            <a:endParaRPr lang="en-US" sz="3600" dirty="0">
              <a:latin typeface="Consolas" panose="020B0609020204030204" pitchFamily="49" charset="0"/>
              <a:ea typeface="Roboto Mono" pitchFamily="2" charset="0"/>
            </a:endParaRPr>
          </a:p>
        </p:txBody>
      </p:sp>
    </p:spTree>
    <p:extLst>
      <p:ext uri="{BB962C8B-B14F-4D97-AF65-F5344CB8AC3E}">
        <p14:creationId xmlns:p14="http://schemas.microsoft.com/office/powerpoint/2010/main" val="1111446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9861630" y="0"/>
            <a:ext cx="842637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5579524" y="7544693"/>
            <a:ext cx="2708477" cy="2987579"/>
          </a:xfrm>
          <a:prstGeom prst="rect">
            <a:avLst/>
          </a:prstGeom>
        </p:spPr>
      </p:pic>
      <p:sp>
        <p:nvSpPr>
          <p:cNvPr id="3" name="TextBox 2"/>
          <p:cNvSpPr txBox="1"/>
          <p:nvPr/>
        </p:nvSpPr>
        <p:spPr>
          <a:xfrm>
            <a:off x="260430" y="329879"/>
            <a:ext cx="9340769" cy="9776587"/>
          </a:xfrm>
          <a:prstGeom prst="rect">
            <a:avLst/>
          </a:prstGeom>
          <a:noFill/>
        </p:spPr>
        <p:txBody>
          <a:bodyPr wrap="square" rtlCol="0">
            <a:spAutoFit/>
          </a:bodyPr>
          <a:lstStyle/>
          <a:p>
            <a:r>
              <a:rPr lang="en-US" sz="6000" b="1" dirty="0">
                <a:solidFill>
                  <a:srgbClr val="CF3338"/>
                </a:solidFill>
                <a:latin typeface="Pragmatica" panose="020B0403040502020204" pitchFamily="34" charset="0"/>
              </a:rPr>
              <a:t>Exercises</a:t>
            </a:r>
          </a:p>
          <a:p>
            <a:pPr marL="142875">
              <a:lnSpc>
                <a:spcPct val="115000"/>
              </a:lnSpc>
              <a:spcBef>
                <a:spcPts val="1125"/>
              </a:spcBef>
              <a:buClr>
                <a:srgbClr val="C00000"/>
              </a:buClr>
              <a:buSzPts val="2100"/>
            </a:pPr>
            <a:r>
              <a:rPr lang="en-US" sz="3000" dirty="0">
                <a:solidFill>
                  <a:srgbClr val="CF3338"/>
                </a:solidFill>
                <a:latin typeface="Pragmatica" panose="020B0403040502020204"/>
                <a:ea typeface="Consolas"/>
                <a:cs typeface="Consolas"/>
                <a:sym typeface="Consolas"/>
              </a:rPr>
              <a:t>File: </a:t>
            </a:r>
            <a:r>
              <a:rPr lang="en-US" sz="3000" dirty="0">
                <a:solidFill>
                  <a:srgbClr val="CF3338"/>
                </a:solidFill>
                <a:latin typeface="Consolas" panose="020B0609020204030204" pitchFamily="49" charset="0"/>
                <a:ea typeface="Consolas"/>
                <a:cs typeface="Consolas"/>
                <a:sym typeface="Consolas"/>
              </a:rPr>
              <a:t>penguins.xlsx</a:t>
            </a:r>
            <a:endParaRPr lang="en-US" sz="3000" dirty="0">
              <a:solidFill>
                <a:srgbClr val="CF3338"/>
              </a:solidFill>
              <a:latin typeface="Pragmatica" panose="020B0403040502020204"/>
              <a:ea typeface="Consolas"/>
              <a:cs typeface="Consolas"/>
              <a:sym typeface="Consolas"/>
            </a:endParaRPr>
          </a:p>
          <a:p>
            <a:pPr marL="657225" indent="-514350">
              <a:spcBef>
                <a:spcPts val="1125"/>
              </a:spcBef>
              <a:buClr>
                <a:srgbClr val="C00000"/>
              </a:buClr>
              <a:buSzPts val="2100"/>
              <a:buFont typeface="+mj-lt"/>
              <a:buAutoNum type="arabicPeriod"/>
            </a:pPr>
            <a:r>
              <a:rPr lang="en-US" sz="3000" dirty="0">
                <a:solidFill>
                  <a:srgbClr val="CF3338"/>
                </a:solidFill>
                <a:latin typeface="Pragmatica" panose="020B0403040502020204"/>
                <a:ea typeface="Consolas"/>
                <a:cs typeface="Consolas"/>
                <a:sym typeface="Consolas"/>
              </a:rPr>
              <a:t>Add an index column to this dataset and load it back to an Excel table. You are welcome to profile it too if you wish! </a:t>
            </a:r>
          </a:p>
          <a:p>
            <a:pPr marL="1114425" lvl="1" indent="-514350">
              <a:spcBef>
                <a:spcPts val="1125"/>
              </a:spcBef>
              <a:buClr>
                <a:srgbClr val="C00000"/>
              </a:buClr>
              <a:buSzPts val="2100"/>
              <a:buFont typeface="+mj-lt"/>
              <a:buAutoNum type="alphaLcPeriod"/>
            </a:pPr>
            <a:r>
              <a:rPr lang="en-US" sz="3000" dirty="0">
                <a:solidFill>
                  <a:srgbClr val="CF3338"/>
                </a:solidFill>
                <a:latin typeface="Pragmatica" panose="020B0403040502020204"/>
                <a:ea typeface="Consolas"/>
                <a:cs typeface="Consolas"/>
                <a:sym typeface="Consolas"/>
              </a:rPr>
              <a:t>Filter out any missing values.</a:t>
            </a:r>
          </a:p>
          <a:p>
            <a:pPr marL="657225" indent="-514350">
              <a:spcBef>
                <a:spcPts val="1125"/>
              </a:spcBef>
              <a:buClr>
                <a:srgbClr val="C00000"/>
              </a:buClr>
              <a:buSzPts val="2100"/>
              <a:buFont typeface="+mj-lt"/>
              <a:buAutoNum type="arabicPeriod"/>
            </a:pPr>
            <a:r>
              <a:rPr lang="en-US" sz="3000" dirty="0">
                <a:solidFill>
                  <a:srgbClr val="CF3338"/>
                </a:solidFill>
                <a:latin typeface="Pragmatica" panose="020B0403040502020204"/>
                <a:ea typeface="Consolas"/>
                <a:cs typeface="Consolas"/>
                <a:sym typeface="Consolas"/>
              </a:rPr>
              <a:t>Create overlapping histograms to visualize the distribution of body mass by species. </a:t>
            </a:r>
          </a:p>
          <a:p>
            <a:pPr marL="657225" indent="-514350">
              <a:spcBef>
                <a:spcPts val="1125"/>
              </a:spcBef>
              <a:buClr>
                <a:srgbClr val="C00000"/>
              </a:buClr>
              <a:buSzPts val="2100"/>
              <a:buFont typeface="+mj-lt"/>
              <a:buAutoNum type="arabicPeriod"/>
            </a:pPr>
            <a:r>
              <a:rPr lang="en-US" sz="3000" dirty="0">
                <a:solidFill>
                  <a:srgbClr val="CF3338"/>
                </a:solidFill>
                <a:latin typeface="Pragmatica" panose="020B0403040502020204"/>
                <a:ea typeface="Consolas"/>
                <a:cs typeface="Consolas"/>
                <a:sym typeface="Consolas"/>
              </a:rPr>
              <a:t>How many unique species are in this dataset? What are they?</a:t>
            </a:r>
          </a:p>
          <a:p>
            <a:pPr marL="657225" indent="-514350">
              <a:spcBef>
                <a:spcPts val="1125"/>
              </a:spcBef>
              <a:buClr>
                <a:srgbClr val="C00000"/>
              </a:buClr>
              <a:buSzPts val="2100"/>
              <a:buFont typeface="+mj-lt"/>
              <a:buAutoNum type="arabicPeriod"/>
            </a:pPr>
            <a:r>
              <a:rPr lang="en-US" sz="3000" dirty="0">
                <a:solidFill>
                  <a:srgbClr val="CF3338"/>
                </a:solidFill>
                <a:latin typeface="Pragmatica" panose="020B0403040502020204"/>
                <a:ea typeface="Consolas"/>
                <a:cs typeface="Consolas"/>
                <a:sym typeface="Consolas"/>
              </a:rPr>
              <a:t>Pull only the records from the Biscoe island. </a:t>
            </a:r>
          </a:p>
          <a:p>
            <a:pPr marL="657225" indent="-514350">
              <a:spcBef>
                <a:spcPts val="1125"/>
              </a:spcBef>
              <a:buClr>
                <a:srgbClr val="C00000"/>
              </a:buClr>
              <a:buSzPts val="2100"/>
              <a:buFont typeface="+mj-lt"/>
              <a:buAutoNum type="arabicPeriod"/>
            </a:pPr>
            <a:r>
              <a:rPr lang="en-US" sz="3000" dirty="0">
                <a:solidFill>
                  <a:srgbClr val="CF3338"/>
                </a:solidFill>
                <a:latin typeface="Pragmatica" panose="020B0403040502020204"/>
                <a:ea typeface="Consolas"/>
                <a:cs typeface="Consolas"/>
                <a:sym typeface="Consolas"/>
              </a:rPr>
              <a:t>Pull only the records that are from Biscoe island and that have a body mass greater than average for that group.  </a:t>
            </a:r>
          </a:p>
          <a:p>
            <a:pPr marL="657225" indent="-514350">
              <a:spcBef>
                <a:spcPts val="1125"/>
              </a:spcBef>
              <a:buClr>
                <a:srgbClr val="C00000"/>
              </a:buClr>
              <a:buSzPts val="2100"/>
              <a:buFont typeface="+mj-lt"/>
              <a:buAutoNum type="arabicPeriod"/>
            </a:pPr>
            <a:r>
              <a:rPr lang="en-US" sz="3000" dirty="0">
                <a:solidFill>
                  <a:srgbClr val="CF3338"/>
                </a:solidFill>
                <a:latin typeface="Pragmatica" panose="020B0403040502020204"/>
                <a:ea typeface="Consolas"/>
                <a:cs typeface="Consolas"/>
                <a:sym typeface="Consolas"/>
              </a:rPr>
              <a:t>Sort the data by body mass ascending, species ascending, sex descending. </a:t>
            </a:r>
          </a:p>
          <a:p>
            <a:pPr marL="142875">
              <a:lnSpc>
                <a:spcPct val="115000"/>
              </a:lnSpc>
              <a:spcBef>
                <a:spcPts val="1125"/>
              </a:spcBef>
              <a:buClr>
                <a:srgbClr val="C00000"/>
              </a:buClr>
              <a:buSzPts val="2100"/>
            </a:pPr>
            <a:endParaRPr lang="en-US" sz="3000" dirty="0">
              <a:solidFill>
                <a:srgbClr val="CF3338"/>
              </a:solidFill>
              <a:latin typeface="Consolas" panose="020B0609020204030204" pitchFamily="49" charset="0"/>
              <a:ea typeface="Consolas"/>
              <a:cs typeface="Consolas"/>
              <a:sym typeface="Consolas"/>
            </a:endParaRPr>
          </a:p>
        </p:txBody>
      </p:sp>
    </p:spTree>
    <p:extLst>
      <p:ext uri="{BB962C8B-B14F-4D97-AF65-F5344CB8AC3E}">
        <p14:creationId xmlns:p14="http://schemas.microsoft.com/office/powerpoint/2010/main" val="1982952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599454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5867401" y="264557"/>
            <a:ext cx="11391900"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FOUNDATIONS OF EXPLORATORY DATA ANALYSIS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5176581"/>
            <a:ext cx="7162800" cy="511095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14284565" y="5202875"/>
            <a:ext cx="1812701" cy="1053109"/>
          </a:xfrm>
          <a:prstGeom prst="rect">
            <a:avLst/>
          </a:prstGeom>
        </p:spPr>
        <p:txBody>
          <a:bodyPr wrap="square" lIns="0" tIns="0" rIns="0" bIns="0" rtlCol="0" anchor="t">
            <a:spAutoFit/>
          </a:bodyPr>
          <a:lstStyle/>
          <a:p>
            <a:pPr algn="r">
              <a:lnSpc>
                <a:spcPts val="9100"/>
              </a:lnSpc>
            </a:pPr>
            <a:r>
              <a:rPr lang="en-US" sz="6500" b="1" spc="195"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11667732" y="8953500"/>
            <a:ext cx="2590800" cy="1003865"/>
          </a:xfrm>
          <a:prstGeom prst="rect">
            <a:avLst/>
          </a:prstGeom>
        </p:spPr>
        <p:txBody>
          <a:bodyPr wrap="square" lIns="0" tIns="0" rIns="0" bIns="0" rtlCol="0" anchor="t">
            <a:spAutoFit/>
          </a:bodyPr>
          <a:lstStyle/>
          <a:p>
            <a:pPr algn="r">
              <a:lnSpc>
                <a:spcPts val="9100"/>
              </a:lnSpc>
            </a:pPr>
            <a:r>
              <a:rPr lang="en-US" sz="3800" b="1" spc="195"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r>
              <a:rPr lang="en-US" sz="3600" dirty="0">
                <a:latin typeface="Gidole" panose="020B0604020202020204" charset="0"/>
              </a:rPr>
              <a:t>Preliminary understanding of variables</a:t>
            </a:r>
          </a:p>
          <a:p>
            <a:pPr marL="285750" indent="-285750">
              <a:buFont typeface="Arial" panose="020B0604020202020204" pitchFamily="34" charset="0"/>
              <a:buChar char="•"/>
            </a:pPr>
            <a:r>
              <a:rPr lang="en-US" sz="3600" dirty="0">
                <a:latin typeface="Gidole" panose="020B0604020202020204" charset="0"/>
              </a:rPr>
              <a:t>Classify them</a:t>
            </a:r>
          </a:p>
          <a:p>
            <a:pPr marL="285750" indent="-285750">
              <a:buFont typeface="Arial" panose="020B0604020202020204" pitchFamily="34" charset="0"/>
              <a:buChar char="•"/>
            </a:pPr>
            <a:r>
              <a:rPr lang="en-US" sz="3600" dirty="0">
                <a:latin typeface="Gidole" panose="020B0604020202020204" charset="0"/>
              </a:rPr>
              <a:t>Summarize them</a:t>
            </a:r>
          </a:p>
          <a:p>
            <a:pPr marL="285750" indent="-285750">
              <a:buFont typeface="Arial" panose="020B0604020202020204" pitchFamily="34" charset="0"/>
              <a:buChar char="•"/>
            </a:pPr>
            <a:r>
              <a:rPr lang="en-US" sz="3600" dirty="0">
                <a:latin typeface="Gidole" panose="020B0604020202020204" charset="0"/>
              </a:rPr>
              <a:t>Visualize them</a:t>
            </a:r>
          </a:p>
          <a:p>
            <a:pPr marL="285750" indent="-285750">
              <a:buFont typeface="Arial" panose="020B0604020202020204" pitchFamily="34" charset="0"/>
              <a:buChar char="•"/>
            </a:pPr>
            <a:r>
              <a:rPr lang="en-US" sz="3600" dirty="0">
                <a:latin typeface="Gidole" panose="020B0604020202020204" charset="0"/>
              </a:rPr>
              <a:t>Check assumptions before using them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572000"/>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AS RECIPE INGREDIENTS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a:solidFill>
                  <a:srgbClr val="000000"/>
                </a:solidFill>
                <a:latin typeface="League Spartan Bold"/>
              </a:rPr>
              <a:t>WHAT’S ON THE TABLE?</a:t>
            </a:r>
            <a:endParaRPr lang="en-US" sz="7500" spc="375" dirty="0">
              <a:solidFill>
                <a:srgbClr val="000000"/>
              </a:solidFill>
              <a:latin typeface="League Spartan Bold"/>
            </a:endParaRP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889458450"/>
              </p:ext>
            </p:extLst>
          </p:nvPr>
        </p:nvGraphicFramePr>
        <p:xfrm>
          <a:off x="2209653" y="1310243"/>
          <a:ext cx="14478000" cy="8712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“WHICH KIND?”</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7777098"/>
              </p:ext>
            </p:extLst>
          </p:nvPr>
        </p:nvGraphicFramePr>
        <p:xfrm>
          <a:off x="2362200" y="985887"/>
          <a:ext cx="14478000" cy="8712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Yes, No, Opportunity, Checklist, Box, Cross, Choice">
            <a:extLst>
              <a:ext uri="{FF2B5EF4-FFF2-40B4-BE49-F238E27FC236}">
                <a16:creationId xmlns:a16="http://schemas.microsoft.com/office/drawing/2014/main" id="{5936D417-C474-4D3A-9C43-1D974A3B10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737" y="7286625"/>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ful, Marbles, Gems, Candies, Bowl, Marble, Color">
            <a:extLst>
              <a:ext uri="{FF2B5EF4-FFF2-40B4-BE49-F238E27FC236}">
                <a16:creationId xmlns:a16="http://schemas.microsoft.com/office/drawing/2014/main" id="{69B086A6-23C8-4501-B438-B3BCC2FB82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51862" y="7612716"/>
            <a:ext cx="4283959" cy="24097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llet Journal, Week, Days, Aesthetic, Calendar">
            <a:extLst>
              <a:ext uri="{FF2B5EF4-FFF2-40B4-BE49-F238E27FC236}">
                <a16:creationId xmlns:a16="http://schemas.microsoft.com/office/drawing/2014/main" id="{D12F8850-CCD3-49B0-B5AE-120D17DB4B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104620" y="6819900"/>
            <a:ext cx="3459480" cy="3459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103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9105900" cy="1154162"/>
          </a:xfrm>
          <a:prstGeom prst="rect">
            <a:avLst/>
          </a:prstGeom>
        </p:spPr>
        <p:txBody>
          <a:bodyPr wrap="square" lIns="0" tIns="0" rIns="0" bIns="0" rtlCol="0" anchor="t">
            <a:spAutoFit/>
          </a:bodyPr>
          <a:lstStyle/>
          <a:p>
            <a:pPr>
              <a:lnSpc>
                <a:spcPts val="9000"/>
              </a:lnSpc>
            </a:pPr>
            <a:r>
              <a:rPr lang="en-US" sz="7500" spc="375" dirty="0">
                <a:solidFill>
                  <a:srgbClr val="000000"/>
                </a:solidFill>
                <a:latin typeface="League Spartan Bold"/>
              </a:rPr>
              <a:t>HI, I’M GEORGE</a:t>
            </a:r>
          </a:p>
        </p:txBody>
      </p:sp>
      <p:sp>
        <p:nvSpPr>
          <p:cNvPr id="9" name="TextBox 9"/>
          <p:cNvSpPr txBox="1"/>
          <p:nvPr/>
        </p:nvSpPr>
        <p:spPr>
          <a:xfrm rot="-5400000">
            <a:off x="-1354455" y="6314949"/>
            <a:ext cx="5486401" cy="400302"/>
          </a:xfrm>
          <a:prstGeom prst="rect">
            <a:avLst/>
          </a:prstGeom>
        </p:spPr>
        <p:txBody>
          <a:bodyPr wrap="square" lIns="0" tIns="0" rIns="0" bIns="0" rtlCol="0" anchor="t">
            <a:spAutoFit/>
          </a:bodyPr>
          <a:lstStyle/>
          <a:p>
            <a:pPr>
              <a:lnSpc>
                <a:spcPts val="3359"/>
              </a:lnSpc>
            </a:pPr>
            <a:r>
              <a:rPr lang="en-US" sz="2400" spc="192" dirty="0">
                <a:solidFill>
                  <a:srgbClr val="000000"/>
                </a:solidFill>
                <a:latin typeface="Gidole"/>
              </a:rPr>
              <a:t>Analytics in Modern Excel</a:t>
            </a:r>
          </a:p>
        </p:txBody>
      </p:sp>
      <p:pic>
        <p:nvPicPr>
          <p:cNvPr id="1026" name="Picture 2" descr="Stringfest Analytics main logo">
            <a:extLst>
              <a:ext uri="{FF2B5EF4-FFF2-40B4-BE49-F238E27FC236}">
                <a16:creationId xmlns:a16="http://schemas.microsoft.com/office/drawing/2014/main" id="{91E3DBD0-9F19-4DA0-9F7B-706217532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5392" y="5753100"/>
            <a:ext cx="6921404" cy="507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dvancing into Analytics Cover Image">
            <a:extLst>
              <a:ext uri="{FF2B5EF4-FFF2-40B4-BE49-F238E27FC236}">
                <a16:creationId xmlns:a16="http://schemas.microsoft.com/office/drawing/2014/main" id="{4CA8B8A9-7FAE-4585-84F4-FB5AE11886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4677" y="2566113"/>
            <a:ext cx="2839723" cy="37090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photos of Cleveland">
            <a:extLst>
              <a:ext uri="{FF2B5EF4-FFF2-40B4-BE49-F238E27FC236}">
                <a16:creationId xmlns:a16="http://schemas.microsoft.com/office/drawing/2014/main" id="{84DDC70F-AE5C-4A4D-B6B2-116E4B5D0A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852" y="2566113"/>
            <a:ext cx="5048102" cy="33601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ree photos of People">
            <a:extLst>
              <a:ext uri="{FF2B5EF4-FFF2-40B4-BE49-F238E27FC236}">
                <a16:creationId xmlns:a16="http://schemas.microsoft.com/office/drawing/2014/main" id="{7975D818-50E8-566F-D44F-AE552178C9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91800" y="6819900"/>
            <a:ext cx="4659176" cy="3086704"/>
          </a:xfrm>
          <a:prstGeom prst="rect">
            <a:avLst/>
          </a:prstGeom>
          <a:noFill/>
          <a:extLst>
            <a:ext uri="{909E8E84-426E-40DD-AFC4-6F175D3DCCD1}">
              <a14:hiddenFill xmlns:a14="http://schemas.microsoft.com/office/drawing/2010/main">
                <a:solidFill>
                  <a:srgbClr val="FFFFFF"/>
                </a:solidFill>
              </a14:hiddenFill>
            </a:ext>
          </a:extLst>
        </p:spPr>
      </p:pic>
      <p:sp>
        <p:nvSpPr>
          <p:cNvPr id="11" name="Multiplication Sign 10">
            <a:extLst>
              <a:ext uri="{FF2B5EF4-FFF2-40B4-BE49-F238E27FC236}">
                <a16:creationId xmlns:a16="http://schemas.microsoft.com/office/drawing/2014/main" id="{DA2B26C6-3B1A-E139-2528-1B00F1A2C0EE}"/>
              </a:ext>
            </a:extLst>
          </p:cNvPr>
          <p:cNvSpPr/>
          <p:nvPr/>
        </p:nvSpPr>
        <p:spPr>
          <a:xfrm>
            <a:off x="9504677" y="6381751"/>
            <a:ext cx="7010400" cy="4267200"/>
          </a:xfrm>
          <a:prstGeom prst="mathMultiply">
            <a:avLst>
              <a:gd name="adj1" fmla="val 493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5511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“HOW MUCH/HOW MANY?”</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3572610271"/>
              </p:ext>
            </p:extLst>
          </p:nvPr>
        </p:nvGraphicFramePr>
        <p:xfrm>
          <a:off x="3100269" y="1759592"/>
          <a:ext cx="14478000" cy="49239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074" name="Picture 2" descr="four boys laughing and sitting on grass during daytime">
            <a:extLst>
              <a:ext uri="{FF2B5EF4-FFF2-40B4-BE49-F238E27FC236}">
                <a16:creationId xmlns:a16="http://schemas.microsoft.com/office/drawing/2014/main" id="{35E6E610-F5CC-4F31-A674-5FE1D70D42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1800" y="6683558"/>
            <a:ext cx="4838828" cy="32274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700ACCD-B172-4A6F-8D27-09CC8F3E59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39269" y="6683558"/>
            <a:ext cx="4838829" cy="322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851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DON’T HOLD ME TO IT…</a:t>
            </a:r>
          </a:p>
        </p:txBody>
      </p:sp>
      <p:pic>
        <p:nvPicPr>
          <p:cNvPr id="7" name="Picture 6">
            <a:extLst>
              <a:ext uri="{FF2B5EF4-FFF2-40B4-BE49-F238E27FC236}">
                <a16:creationId xmlns:a16="http://schemas.microsoft.com/office/drawing/2014/main" id="{7D523EE6-A6E3-464D-BA91-C8F856AD321F}"/>
              </a:ext>
            </a:extLst>
          </p:cNvPr>
          <p:cNvPicPr>
            <a:picLocks noChangeAspect="1"/>
          </p:cNvPicPr>
          <p:nvPr/>
        </p:nvPicPr>
        <p:blipFill>
          <a:blip r:embed="rId4"/>
          <a:stretch>
            <a:fillRect/>
          </a:stretch>
        </p:blipFill>
        <p:spPr>
          <a:xfrm>
            <a:off x="1066800" y="2933700"/>
            <a:ext cx="7657143" cy="3695238"/>
          </a:xfrm>
          <a:prstGeom prst="rect">
            <a:avLst/>
          </a:prstGeom>
        </p:spPr>
      </p:pic>
      <p:sp>
        <p:nvSpPr>
          <p:cNvPr id="10" name="Rectangle 9">
            <a:extLst>
              <a:ext uri="{FF2B5EF4-FFF2-40B4-BE49-F238E27FC236}">
                <a16:creationId xmlns:a16="http://schemas.microsoft.com/office/drawing/2014/main" id="{4B614514-BD6E-44B7-83B7-B5B879E19184}"/>
              </a:ext>
            </a:extLst>
          </p:cNvPr>
          <p:cNvSpPr/>
          <p:nvPr/>
        </p:nvSpPr>
        <p:spPr>
          <a:xfrm>
            <a:off x="-1" y="9864959"/>
            <a:ext cx="7834196" cy="369332"/>
          </a:xfrm>
          <a:prstGeom prst="rect">
            <a:avLst/>
          </a:prstGeom>
        </p:spPr>
        <p:txBody>
          <a:bodyPr wrap="none">
            <a:spAutoFit/>
          </a:bodyPr>
          <a:lstStyle/>
          <a:p>
            <a:r>
              <a:rPr lang="en-US" dirty="0"/>
              <a:t>https://news.gallup.com/poll/27973/americans-25-children-ideal-family-size.aspx</a:t>
            </a:r>
          </a:p>
        </p:txBody>
      </p:sp>
      <p:sp>
        <p:nvSpPr>
          <p:cNvPr id="13" name="Rectangle 12">
            <a:extLst>
              <a:ext uri="{FF2B5EF4-FFF2-40B4-BE49-F238E27FC236}">
                <a16:creationId xmlns:a16="http://schemas.microsoft.com/office/drawing/2014/main" id="{C1E9032C-D06C-49FD-ABFB-F95A63D2D40C}"/>
              </a:ext>
            </a:extLst>
          </p:cNvPr>
          <p:cNvSpPr/>
          <p:nvPr/>
        </p:nvSpPr>
        <p:spPr>
          <a:xfrm>
            <a:off x="9448653" y="3212618"/>
            <a:ext cx="8675355" cy="3416320"/>
          </a:xfrm>
          <a:prstGeom prst="rect">
            <a:avLst/>
          </a:prstGeom>
        </p:spPr>
        <p:txBody>
          <a:bodyPr wrap="square">
            <a:spAutoFit/>
          </a:bodyPr>
          <a:lstStyle/>
          <a:p>
            <a:r>
              <a:rPr lang="en-US" sz="3600" dirty="0">
                <a:latin typeface="Gidole" panose="020B0604020202020204" charset="0"/>
              </a:rPr>
              <a:t>Treat discrete as continuous (maybe) when:</a:t>
            </a:r>
          </a:p>
          <a:p>
            <a:pPr marL="285750" indent="-285750">
              <a:buFont typeface="Arial" panose="020B0604020202020204" pitchFamily="34" charset="0"/>
              <a:buChar char="•"/>
            </a:pPr>
            <a:endParaRPr lang="en-US" sz="3600" dirty="0">
              <a:latin typeface="Gidole" panose="020B0604020202020204" charset="0"/>
            </a:endParaRPr>
          </a:p>
          <a:p>
            <a:pPr marL="285750" indent="-285750">
              <a:buFont typeface="Arial" panose="020B0604020202020204" pitchFamily="34" charset="0"/>
              <a:buChar char="•"/>
            </a:pPr>
            <a:r>
              <a:rPr lang="en-US" sz="3600" dirty="0">
                <a:latin typeface="Gidole" panose="020B0604020202020204" charset="0"/>
              </a:rPr>
              <a:t>Large number of observations</a:t>
            </a:r>
          </a:p>
          <a:p>
            <a:pPr marL="285750" indent="-285750">
              <a:buFont typeface="Arial" panose="020B0604020202020204" pitchFamily="34" charset="0"/>
              <a:buChar char="•"/>
            </a:pPr>
            <a:r>
              <a:rPr lang="en-US" sz="3600" dirty="0">
                <a:latin typeface="Gidole" panose="020B0604020202020204" charset="0"/>
              </a:rPr>
              <a:t>Large number of values an observation can take</a:t>
            </a:r>
          </a:p>
          <a:p>
            <a:pPr marL="285750"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4009711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9982200" y="556296"/>
            <a:ext cx="5562600" cy="363593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678938"/>
          </a:xfrm>
          <a:prstGeom prst="rect">
            <a:avLst/>
          </a:prstGeom>
        </p:spPr>
        <p:txBody>
          <a:bodyPr lIns="0" tIns="0" rIns="0" bIns="0" rtlCol="0" anchor="t">
            <a:spAutoFit/>
          </a:bodyPr>
          <a:lstStyle/>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(Don’t be afraid to poke at the data!)</a:t>
            </a:r>
          </a:p>
          <a:p>
            <a:pPr marL="1261110" lvl="2" indent="-457200">
              <a:lnSpc>
                <a:spcPct val="150000"/>
              </a:lnSpc>
              <a:buFont typeface="Arial" panose="020B0604020202020204" pitchFamily="34" charset="0"/>
              <a:buChar char="•"/>
            </a:pPr>
            <a:r>
              <a:rPr lang="en-US" sz="3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685800" y="-14993"/>
            <a:ext cx="7924800" cy="923330"/>
          </a:xfrm>
          <a:prstGeom prst="rect">
            <a:avLst/>
          </a:prstGeom>
          <a:noFill/>
        </p:spPr>
        <p:txBody>
          <a:bodyPr wrap="square" rtlCol="0">
            <a:spAutoFit/>
          </a:bodyPr>
          <a:lstStyle/>
          <a:p>
            <a:pPr algn="ctr"/>
            <a:r>
              <a:rPr lang="en-US" sz="54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580101" y="4274176"/>
            <a:ext cx="7924800" cy="830997"/>
          </a:xfrm>
          <a:prstGeom prst="rect">
            <a:avLst/>
          </a:prstGeom>
          <a:noFill/>
        </p:spPr>
        <p:txBody>
          <a:bodyPr wrap="square" rtlCol="0">
            <a:spAutoFit/>
          </a:bodyPr>
          <a:lstStyle/>
          <a:p>
            <a:pPr algn="ctr"/>
            <a:r>
              <a:rPr lang="en-US" sz="48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36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p:txBody>
      </p:sp>
    </p:spTree>
    <p:extLst>
      <p:ext uri="{BB962C8B-B14F-4D97-AF65-F5344CB8AC3E}">
        <p14:creationId xmlns:p14="http://schemas.microsoft.com/office/powerpoint/2010/main" val="1622288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wages.xlsx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979687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6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1476249" y="6848349"/>
            <a:ext cx="4419601" cy="400302"/>
          </a:xfrm>
          <a:prstGeom prst="rect">
            <a:avLst/>
          </a:prstGeom>
        </p:spPr>
        <p:txBody>
          <a:bodyPr wrap="square" lIns="0" tIns="0" rIns="0" bIns="0" rtlCol="0" anchor="t">
            <a:spAutoFit/>
          </a:bodyPr>
          <a:lstStyle/>
          <a:p>
            <a:pPr>
              <a:lnSpc>
                <a:spcPts val="3359"/>
              </a:lnSpc>
            </a:pPr>
            <a:r>
              <a:rPr lang="en-US" sz="2400" spc="192" dirty="0">
                <a:solidFill>
                  <a:srgbClr val="000000"/>
                </a:solidFill>
                <a:latin typeface="Gidole"/>
              </a:rPr>
              <a:t>Analytics in Modern Excel</a:t>
            </a:r>
          </a:p>
        </p:txBody>
      </p:sp>
      <p:sp>
        <p:nvSpPr>
          <p:cNvPr id="10" name="TextBox 10"/>
          <p:cNvSpPr txBox="1"/>
          <p:nvPr/>
        </p:nvSpPr>
        <p:spPr>
          <a:xfrm>
            <a:off x="2112470" y="3337024"/>
            <a:ext cx="12594129" cy="2246769"/>
          </a:xfrm>
          <a:prstGeom prst="rect">
            <a:avLst/>
          </a:prstGeom>
        </p:spPr>
        <p:txBody>
          <a:bodyPr wrap="square" lIns="0" tIns="0" rIns="0" bIns="0" rtlCol="0" anchor="t">
            <a:spAutoFit/>
          </a:bodyPr>
          <a:lstStyle/>
          <a:p>
            <a:r>
              <a:rPr lang="en-US" sz="6600" spc="30" dirty="0">
                <a:solidFill>
                  <a:srgbClr val="000000"/>
                </a:solidFill>
                <a:latin typeface="Gidole"/>
              </a:rPr>
              <a:t>Download resources:</a:t>
            </a:r>
          </a:p>
          <a:p>
            <a:r>
              <a:rPr lang="en-US" sz="8000" spc="30" dirty="0">
                <a:solidFill>
                  <a:srgbClr val="000000"/>
                </a:solidFill>
                <a:latin typeface="Gidole"/>
                <a:hlinkClick r:id="rId4"/>
              </a:rPr>
              <a:t>https://swiy.co/damx</a:t>
            </a:r>
            <a:r>
              <a:rPr lang="en-US" sz="8000" spc="30" dirty="0">
                <a:solidFill>
                  <a:srgbClr val="000000"/>
                </a:solidFill>
                <a:latin typeface="Gidole"/>
              </a:rPr>
              <a:t>  </a:t>
            </a:r>
            <a:endParaRPr lang="en-US" sz="6000" spc="30" dirty="0">
              <a:solidFill>
                <a:srgbClr val="000000"/>
              </a:solidFill>
              <a:latin typeface="Gidole"/>
            </a:endParaRPr>
          </a:p>
        </p:txBody>
      </p:sp>
    </p:spTree>
    <p:extLst>
      <p:ext uri="{BB962C8B-B14F-4D97-AF65-F5344CB8AC3E}">
        <p14:creationId xmlns:p14="http://schemas.microsoft.com/office/powerpoint/2010/main" val="2874243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1252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1200150" lvl="2" indent="-285750">
              <a:buFont typeface="Arial" panose="020B0604020202020204" pitchFamily="34" charset="0"/>
              <a:buChar char="•"/>
            </a:pPr>
            <a:r>
              <a:rPr lang="en-US" sz="3600" dirty="0">
                <a:latin typeface="Gidole" panose="020B0604020202020204" charset="0"/>
              </a:rPr>
              <a:t>Range: What are the min/max?</a:t>
            </a:r>
          </a:p>
          <a:p>
            <a:pPr marL="1200150" lvl="2"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1200150" lvl="2" indent="-285750">
              <a:buFont typeface="Arial" panose="020B0604020202020204" pitchFamily="34" charset="0"/>
              <a:buChar char="•"/>
            </a:pPr>
            <a:r>
              <a:rPr lang="en-US" sz="3600" dirty="0">
                <a:latin typeface="Gidole" panose="020B0604020202020204" charset="0"/>
              </a:rPr>
              <a:t>Standard deviation: Square root of the variance</a:t>
            </a:r>
          </a:p>
        </p:txBody>
      </p:sp>
    </p:spTree>
    <p:extLst>
      <p:ext uri="{BB962C8B-B14F-4D97-AF65-F5344CB8AC3E}">
        <p14:creationId xmlns:p14="http://schemas.microsoft.com/office/powerpoint/2010/main" val="1020944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724150"/>
            <a:ext cx="8602133" cy="4838700"/>
          </a:xfrm>
          <a:prstGeom prst="rect">
            <a:avLst/>
          </a:prstGeom>
        </p:spPr>
      </p:pic>
      <p:sp>
        <p:nvSpPr>
          <p:cNvPr id="8" name="Rectangle 7">
            <a:extLst>
              <a:ext uri="{FF2B5EF4-FFF2-40B4-BE49-F238E27FC236}">
                <a16:creationId xmlns:a16="http://schemas.microsoft.com/office/drawing/2014/main" id="{D6068C8A-C417-44FD-AADD-FA537B707B4D}"/>
              </a:ext>
            </a:extLst>
          </p:cNvPr>
          <p:cNvSpPr/>
          <p:nvPr/>
        </p:nvSpPr>
        <p:spPr>
          <a:xfrm>
            <a:off x="10058400" y="3238500"/>
            <a:ext cx="7696200" cy="3539430"/>
          </a:xfrm>
          <a:prstGeom prst="rect">
            <a:avLst/>
          </a:prstGeom>
        </p:spPr>
        <p:txBody>
          <a:bodyPr wrap="square">
            <a:spAutoFit/>
          </a:bodyPr>
          <a:lstStyle/>
          <a:p>
            <a:pPr marL="285750" indent="-285750">
              <a:buFont typeface="Arial" panose="020B0604020202020204" pitchFamily="34" charset="0"/>
              <a:buChar char="•"/>
            </a:pPr>
            <a:r>
              <a:rPr lang="en-US" sz="3200" dirty="0">
                <a:latin typeface="Gidole" panose="020B0604020202020204" charset="0"/>
              </a:rPr>
              <a:t>File → Options → Add-ins</a:t>
            </a:r>
          </a:p>
          <a:p>
            <a:pPr marL="285750" indent="-285750">
              <a:buFont typeface="Arial" panose="020B0604020202020204" pitchFamily="34" charset="0"/>
              <a:buChar char="•"/>
            </a:pPr>
            <a:r>
              <a:rPr lang="en-US" sz="3200" dirty="0">
                <a:latin typeface="Gidole" panose="020B0604020202020204" charset="0"/>
              </a:rPr>
              <a:t>Click Go toward the bottom of the menu</a:t>
            </a:r>
          </a:p>
          <a:p>
            <a:pPr marL="285750" indent="-285750">
              <a:buFont typeface="Arial" panose="020B0604020202020204" pitchFamily="34" charset="0"/>
              <a:buChar char="•"/>
            </a:pPr>
            <a:r>
              <a:rPr lang="en-US" sz="3200" dirty="0">
                <a:latin typeface="Gidole" panose="020B0604020202020204" charset="0"/>
              </a:rPr>
              <a:t>Select Analysis </a:t>
            </a:r>
            <a:r>
              <a:rPr lang="en-US" sz="3200" dirty="0" err="1">
                <a:latin typeface="Gidole" panose="020B0604020202020204" charset="0"/>
              </a:rPr>
              <a:t>ToolPak</a:t>
            </a:r>
            <a:r>
              <a:rPr lang="en-US" sz="3200" dirty="0">
                <a:latin typeface="Gidole" panose="020B0604020202020204" charset="0"/>
              </a:rPr>
              <a:t> from the menu </a:t>
            </a:r>
          </a:p>
          <a:p>
            <a:pPr marL="285750" indent="-285750">
              <a:buFont typeface="Arial" panose="020B0604020202020204" pitchFamily="34" charset="0"/>
              <a:buChar char="•"/>
            </a:pPr>
            <a:r>
              <a:rPr lang="en-US" sz="3200" dirty="0">
                <a:latin typeface="Gidole" panose="020B0604020202020204" charset="0"/>
              </a:rPr>
              <a:t>Click OK</a:t>
            </a:r>
          </a:p>
          <a:p>
            <a:pPr marL="285750" indent="-285750">
              <a:buFont typeface="Arial" panose="020B0604020202020204" pitchFamily="34" charset="0"/>
              <a:buChar char="•"/>
            </a:pPr>
            <a:endParaRPr lang="en-US" sz="3200" dirty="0">
              <a:latin typeface="Gidole" panose="020B0604020202020204" charset="0"/>
            </a:endParaRPr>
          </a:p>
          <a:p>
            <a:r>
              <a:rPr lang="en-US" sz="3200" dirty="0">
                <a:latin typeface="Gidole" panose="020B0604020202020204" charset="0"/>
              </a:rPr>
              <a:t>It is not necessary to select the Analysis </a:t>
            </a:r>
            <a:r>
              <a:rPr lang="en-US" sz="3200" dirty="0" err="1">
                <a:latin typeface="Gidole" panose="020B0604020202020204" charset="0"/>
              </a:rPr>
              <a:t>ToolPak</a:t>
            </a:r>
            <a:r>
              <a:rPr lang="en-US" sz="3200" dirty="0">
                <a:latin typeface="Gidole" panose="020B0604020202020204" charset="0"/>
              </a:rPr>
              <a:t>–VBA option</a:t>
            </a:r>
          </a:p>
        </p:txBody>
      </p:sp>
    </p:spTree>
    <p:extLst>
      <p:ext uri="{BB962C8B-B14F-4D97-AF65-F5344CB8AC3E}">
        <p14:creationId xmlns:p14="http://schemas.microsoft.com/office/powerpoint/2010/main" val="3868806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584230"/>
            <a:ext cx="8538569" cy="4800601"/>
          </a:xfrm>
          <a:prstGeom prst="rect">
            <a:avLst/>
          </a:prstGeom>
        </p:spPr>
      </p:pic>
      <p:sp>
        <p:nvSpPr>
          <p:cNvPr id="9" name="Rectangle 8">
            <a:extLst>
              <a:ext uri="{FF2B5EF4-FFF2-40B4-BE49-F238E27FC236}">
                <a16:creationId xmlns:a16="http://schemas.microsoft.com/office/drawing/2014/main" id="{35C94189-6ACF-465B-B791-1FFB617F114F}"/>
              </a:ext>
            </a:extLst>
          </p:cNvPr>
          <p:cNvSpPr/>
          <p:nvPr/>
        </p:nvSpPr>
        <p:spPr>
          <a:xfrm>
            <a:off x="10058400" y="3238500"/>
            <a:ext cx="7696200" cy="3046988"/>
          </a:xfrm>
          <a:prstGeom prst="rect">
            <a:avLst/>
          </a:prstGeom>
        </p:spPr>
        <p:txBody>
          <a:bodyPr wrap="square">
            <a:spAutoFit/>
          </a:bodyPr>
          <a:lstStyle/>
          <a:p>
            <a:pPr marL="285750" indent="-285750">
              <a:buFont typeface="Arial" panose="020B0604020202020204" pitchFamily="34" charset="0"/>
              <a:buChar char="•"/>
            </a:pPr>
            <a:r>
              <a:rPr lang="en-US" sz="3200" dirty="0">
                <a:latin typeface="Gidole" panose="020B0604020202020204" charset="0"/>
              </a:rPr>
              <a:t>Data </a:t>
            </a:r>
            <a:r>
              <a:rPr lang="en-US" sz="3200">
                <a:latin typeface="Gidole" panose="020B0604020202020204" charset="0"/>
              </a:rPr>
              <a:t>→ Analysis </a:t>
            </a:r>
            <a:r>
              <a:rPr lang="en-US" sz="3200" dirty="0">
                <a:latin typeface="Gidole" panose="020B0604020202020204" charset="0"/>
              </a:rPr>
              <a:t>Tools </a:t>
            </a:r>
          </a:p>
          <a:p>
            <a:pPr marL="285750" indent="-285750">
              <a:buFont typeface="Arial" panose="020B0604020202020204" pitchFamily="34" charset="0"/>
              <a:buChar char="•"/>
            </a:pPr>
            <a:r>
              <a:rPr lang="en-US" sz="3200" dirty="0">
                <a:latin typeface="Gidole" panose="020B0604020202020204" charset="0"/>
              </a:rPr>
              <a:t>Select Analysis </a:t>
            </a:r>
            <a:r>
              <a:rPr lang="en-US" sz="3200" dirty="0" err="1">
                <a:latin typeface="Gidole" panose="020B0604020202020204" charset="0"/>
              </a:rPr>
              <a:t>ToolPak</a:t>
            </a:r>
            <a:r>
              <a:rPr lang="en-US" sz="3200" dirty="0">
                <a:latin typeface="Gidole" panose="020B0604020202020204" charset="0"/>
              </a:rPr>
              <a:t> from the menu </a:t>
            </a:r>
          </a:p>
          <a:p>
            <a:pPr marL="285750" indent="-285750">
              <a:buFont typeface="Arial" panose="020B0604020202020204" pitchFamily="34" charset="0"/>
              <a:buChar char="•"/>
            </a:pPr>
            <a:r>
              <a:rPr lang="en-US" sz="3200" dirty="0">
                <a:latin typeface="Gidole" panose="020B0604020202020204" charset="0"/>
              </a:rPr>
              <a:t>Click OK</a:t>
            </a:r>
          </a:p>
          <a:p>
            <a:pPr marL="285750" indent="-285750">
              <a:buFont typeface="Arial" panose="020B0604020202020204" pitchFamily="34" charset="0"/>
              <a:buChar char="•"/>
            </a:pPr>
            <a:endParaRPr lang="en-US" sz="3200" dirty="0">
              <a:latin typeface="Gidole" panose="020B0604020202020204" charset="0"/>
            </a:endParaRPr>
          </a:p>
          <a:p>
            <a:r>
              <a:rPr lang="en-US" sz="3200" dirty="0">
                <a:latin typeface="Gidole" panose="020B0604020202020204" charset="0"/>
              </a:rPr>
              <a:t>It is not necessary to select the Analysis </a:t>
            </a:r>
            <a:r>
              <a:rPr lang="en-US" sz="3200" dirty="0" err="1">
                <a:latin typeface="Gidole" panose="020B0604020202020204" charset="0"/>
              </a:rPr>
              <a:t>ToolPak</a:t>
            </a:r>
            <a:r>
              <a:rPr lang="en-US" sz="3200" dirty="0">
                <a:latin typeface="Gidole" panose="020B0604020202020204" charset="0"/>
              </a:rPr>
              <a:t>–VBA option</a:t>
            </a:r>
          </a:p>
        </p:txBody>
      </p:sp>
    </p:spTree>
    <p:extLst>
      <p:ext uri="{BB962C8B-B14F-4D97-AF65-F5344CB8AC3E}">
        <p14:creationId xmlns:p14="http://schemas.microsoft.com/office/powerpoint/2010/main" val="17764844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the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housing-descriptive.xlsx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continuous variable, run its </a:t>
            </a:r>
            <a:r>
              <a:rPr lang="en-US" sz="3600" dirty="0" err="1">
                <a:solidFill>
                  <a:srgbClr val="000000"/>
                </a:solidFill>
                <a:latin typeface="Gidole" panose="020B0604020202020204" charset="0"/>
                <a:ea typeface="Roboto Mono" pitchFamily="2" charset="0"/>
              </a:rPr>
              <a:t>descriptives</a:t>
            </a:r>
            <a:r>
              <a:rPr lang="en-US" sz="3600" dirty="0">
                <a:solidFill>
                  <a:srgbClr val="000000"/>
                </a:solidFill>
                <a:latin typeface="Gidole" panose="020B0604020202020204" charset="0"/>
                <a:ea typeface="Roboto Mono" pitchFamily="2" charset="0"/>
              </a:rPr>
              <a:t> and plot a histogram</a:t>
            </a:r>
          </a:p>
        </p:txBody>
      </p:sp>
    </p:spTree>
    <p:extLst>
      <p:ext uri="{BB962C8B-B14F-4D97-AF65-F5344CB8AC3E}">
        <p14:creationId xmlns:p14="http://schemas.microsoft.com/office/powerpoint/2010/main" val="2684148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94445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236757"/>
            <a:ext cx="3650350" cy="3927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Analytics in Modern Excel</a:t>
            </a:r>
          </a:p>
        </p:txBody>
      </p:sp>
      <p:sp>
        <p:nvSpPr>
          <p:cNvPr id="10" name="TextBox 10"/>
          <p:cNvSpPr txBox="1"/>
          <p:nvPr/>
        </p:nvSpPr>
        <p:spPr>
          <a:xfrm>
            <a:off x="3420038" y="3316520"/>
            <a:ext cx="5905084" cy="3371436"/>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Day 1 and Day 2 files</a:t>
            </a:r>
          </a:p>
          <a:p>
            <a:pPr marL="457200" indent="-457200">
              <a:lnSpc>
                <a:spcPts val="3750"/>
              </a:lnSpc>
              <a:buFont typeface="Arial" panose="020B0604020202020204" pitchFamily="34" charset="0"/>
              <a:buChar char="•"/>
            </a:pPr>
            <a:r>
              <a:rPr lang="en-US" sz="3200" spc="30" dirty="0">
                <a:solidFill>
                  <a:srgbClr val="000000"/>
                </a:solidFill>
                <a:latin typeface="Gidole"/>
              </a:rPr>
              <a:t>Demo and exercise files: Try with me and on your own!</a:t>
            </a:r>
          </a:p>
          <a:p>
            <a:pPr marL="457200" indent="-457200">
              <a:lnSpc>
                <a:spcPts val="3750"/>
              </a:lnSpc>
              <a:buFont typeface="Arial" panose="020B0604020202020204" pitchFamily="34" charset="0"/>
              <a:buChar char="•"/>
            </a:pPr>
            <a:r>
              <a:rPr lang="en-US" sz="3200" spc="30" dirty="0">
                <a:solidFill>
                  <a:srgbClr val="000000"/>
                </a:solidFill>
                <a:latin typeface="Gidole"/>
              </a:rPr>
              <a:t>Solution files available</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1569660"/>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WHAT DOES IT MEAN TO BE NORMAL?</a:t>
            </a:r>
          </a:p>
          <a:p>
            <a:pPr marL="264160" lvl="1" algn="ctr"/>
            <a:r>
              <a:rPr lang="en-US" sz="4800" spc="160" dirty="0">
                <a:solidFill>
                  <a:srgbClr val="000000"/>
                </a:solidFill>
                <a:latin typeface="League Spartan Bold"/>
              </a:rPr>
              <a:t>“Empirical rule”</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pic>
        <p:nvPicPr>
          <p:cNvPr id="10" name="Picture 9">
            <a:extLst>
              <a:ext uri="{FF2B5EF4-FFF2-40B4-BE49-F238E27FC236}">
                <a16:creationId xmlns:a16="http://schemas.microsoft.com/office/drawing/2014/main" id="{F96E60FD-5365-4165-B747-B1B41ACFB4F8}"/>
              </a:ext>
            </a:extLst>
          </p:cNvPr>
          <p:cNvPicPr>
            <a:picLocks noChangeAspect="1"/>
          </p:cNvPicPr>
          <p:nvPr/>
        </p:nvPicPr>
        <p:blipFill>
          <a:blip r:embed="rId5"/>
          <a:stretch>
            <a:fillRect/>
          </a:stretch>
        </p:blipFill>
        <p:spPr>
          <a:xfrm>
            <a:off x="199366" y="3791893"/>
            <a:ext cx="17907000" cy="3540932"/>
          </a:xfrm>
          <a:prstGeom prst="rect">
            <a:avLst/>
          </a:prstGeom>
        </p:spPr>
      </p:pic>
    </p:spTree>
    <p:extLst>
      <p:ext uri="{BB962C8B-B14F-4D97-AF65-F5344CB8AC3E}">
        <p14:creationId xmlns:p14="http://schemas.microsoft.com/office/powerpoint/2010/main" val="192663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830997"/>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SPOTTING NORMAL DISTRIBUTIONS</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sp>
        <p:nvSpPr>
          <p:cNvPr id="10" name="TextBox 10">
            <a:extLst>
              <a:ext uri="{FF2B5EF4-FFF2-40B4-BE49-F238E27FC236}">
                <a16:creationId xmlns:a16="http://schemas.microsoft.com/office/drawing/2014/main" id="{43A962FB-55BE-406A-9629-407DD204C428}"/>
              </a:ext>
            </a:extLst>
          </p:cNvPr>
          <p:cNvSpPr txBox="1"/>
          <p:nvPr/>
        </p:nvSpPr>
        <p:spPr>
          <a:xfrm>
            <a:off x="2057400" y="1583076"/>
            <a:ext cx="8239806" cy="5539978"/>
          </a:xfrm>
          <a:prstGeom prst="rect">
            <a:avLst/>
          </a:prstGeom>
        </p:spPr>
        <p:txBody>
          <a:bodyPr wrap="square" lIns="0" tIns="0" rIns="0" bIns="0" rtlCol="0" anchor="t">
            <a:spAutoFit/>
          </a:bodyPr>
          <a:lstStyle/>
          <a:p>
            <a:pPr marL="346710" lvl="1"/>
            <a:r>
              <a:rPr lang="en-US" sz="3600" dirty="0">
                <a:solidFill>
                  <a:schemeClr val="tx1">
                    <a:lumMod val="95000"/>
                    <a:lumOff val="5000"/>
                  </a:schemeClr>
                </a:solidFill>
                <a:latin typeface="Gidole" panose="02000503000000000000" pitchFamily="50" charset="0"/>
                <a:ea typeface="Roboto Mono" pitchFamily="2" charset="0"/>
              </a:rPr>
              <a:t>There are  no “perfectly” normally distributed variables, but some are more normal than others:</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a:p>
            <a:pPr marL="1089660" lvl="1" indent="-742950">
              <a:buAutoNum type="arabicPeriod"/>
            </a:pPr>
            <a:r>
              <a:rPr lang="en-US" sz="3600" dirty="0" err="1">
                <a:solidFill>
                  <a:srgbClr val="000000"/>
                </a:solidFill>
                <a:latin typeface="Gidole" panose="02000503000000000000" pitchFamily="50" charset="0"/>
                <a:ea typeface="Roboto Mono" pitchFamily="2" charset="0"/>
              </a:rPr>
              <a:t>Descriptives</a:t>
            </a:r>
            <a:r>
              <a:rPr lang="en-US" sz="3600" dirty="0">
                <a:solidFill>
                  <a:srgbClr val="000000"/>
                </a:solidFill>
                <a:latin typeface="Gidole" panose="02000503000000000000" pitchFamily="50" charset="0"/>
                <a:ea typeface="Roboto Mono" pitchFamily="2" charset="0"/>
              </a:rPr>
              <a:t>: skewness </a:t>
            </a:r>
            <a:r>
              <a:rPr lang="en-US" sz="3600" dirty="0">
                <a:latin typeface="Gidole" panose="02000503000000000000" pitchFamily="50" charset="0"/>
              </a:rPr>
              <a:t>±</a:t>
            </a:r>
            <a:r>
              <a:rPr lang="en-US" sz="3600" dirty="0">
                <a:solidFill>
                  <a:srgbClr val="000000"/>
                </a:solidFill>
                <a:latin typeface="Gidole" panose="02000503000000000000" pitchFamily="50" charset="0"/>
                <a:ea typeface="Roboto Mono" pitchFamily="2" charset="0"/>
              </a:rPr>
              <a:t> 8, kurtosis </a:t>
            </a:r>
            <a:r>
              <a:rPr lang="en-US" sz="3600" dirty="0">
                <a:latin typeface="Gidole" panose="02000503000000000000" pitchFamily="50" charset="0"/>
              </a:rPr>
              <a:t>± 20</a:t>
            </a:r>
          </a:p>
          <a:p>
            <a:pPr marL="1089660" lvl="1" indent="-742950">
              <a:buAutoNum type="arabicPeriod"/>
            </a:pPr>
            <a:r>
              <a:rPr lang="en-US" sz="3600" dirty="0">
                <a:solidFill>
                  <a:srgbClr val="000000"/>
                </a:solidFill>
                <a:latin typeface="Gidole" panose="02000503000000000000" pitchFamily="50" charset="0"/>
                <a:ea typeface="Roboto Mono" pitchFamily="2" charset="0"/>
              </a:rPr>
              <a:t>Visualizations: does it “look” normal?</a:t>
            </a:r>
          </a:p>
          <a:p>
            <a:pPr marL="1089660" lvl="1" indent="-742950">
              <a:buAutoNum type="arabicPeriod"/>
            </a:pPr>
            <a:r>
              <a:rPr lang="en-US" sz="3600" dirty="0">
                <a:solidFill>
                  <a:schemeClr val="bg1">
                    <a:lumMod val="50000"/>
                  </a:schemeClr>
                </a:solidFill>
                <a:latin typeface="Gidole" panose="02000503000000000000" pitchFamily="50" charset="0"/>
                <a:ea typeface="Roboto Mono" pitchFamily="2" charset="0"/>
              </a:rPr>
              <a:t>Inferentially: is it statistically distributed differently than normal?</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p:txBody>
      </p:sp>
      <p:pic>
        <p:nvPicPr>
          <p:cNvPr id="2050" name="Picture 2" descr="Bigfoot, Evolution, Anthropoid Ape, Neandertals">
            <a:extLst>
              <a:ext uri="{FF2B5EF4-FFF2-40B4-BE49-F238E27FC236}">
                <a16:creationId xmlns:a16="http://schemas.microsoft.com/office/drawing/2014/main" id="{96186CBE-5FEC-48D1-9629-6BD29F47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260" r="17406"/>
          <a:stretch/>
        </p:blipFill>
        <p:spPr bwMode="auto">
          <a:xfrm>
            <a:off x="13311050" y="2678905"/>
            <a:ext cx="4953001" cy="760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163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1615827"/>
          </a:xfrm>
          <a:prstGeom prst="rect">
            <a:avLst/>
          </a:prstGeom>
          <a:noFill/>
        </p:spPr>
        <p:txBody>
          <a:bodyPr wrap="square" rtlCol="0">
            <a:spAutoFit/>
          </a:bodyPr>
          <a:lstStyle/>
          <a:p>
            <a:r>
              <a:rPr lang="en-US" sz="9900" b="1" dirty="0">
                <a:solidFill>
                  <a:schemeClr val="bg1"/>
                </a:solidFill>
                <a:latin typeface="Pragmatica" pitchFamily="2" charset="0"/>
              </a:rPr>
              <a:t>Python for Excel</a:t>
            </a:r>
          </a:p>
        </p:txBody>
      </p:sp>
    </p:spTree>
    <p:extLst>
      <p:ext uri="{BB962C8B-B14F-4D97-AF65-F5344CB8AC3E}">
        <p14:creationId xmlns:p14="http://schemas.microsoft.com/office/powerpoint/2010/main" val="10532374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4699906" cy="1477328"/>
          </a:xfrm>
          <a:prstGeom prst="rect">
            <a:avLst/>
          </a:prstGeom>
          <a:noFill/>
        </p:spPr>
        <p:txBody>
          <a:bodyPr wrap="square" rtlCol="0">
            <a:spAutoFit/>
          </a:bodyPr>
          <a:lstStyle/>
          <a:p>
            <a:r>
              <a:rPr lang="en-US" sz="9000" dirty="0">
                <a:latin typeface="Aliens &amp; cows" panose="00000500000000000000" pitchFamily="2" charset="0"/>
              </a:rPr>
              <a:t>It’s coming, probably…</a:t>
            </a:r>
          </a:p>
        </p:txBody>
      </p:sp>
      <p:pic>
        <p:nvPicPr>
          <p:cNvPr id="4" name="Picture 3" descr="Text&#10;&#10;Description automatically generated">
            <a:extLst>
              <a:ext uri="{FF2B5EF4-FFF2-40B4-BE49-F238E27FC236}">
                <a16:creationId xmlns:a16="http://schemas.microsoft.com/office/drawing/2014/main" id="{1B29394A-9398-4158-A6C2-BA9DE6808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131" y="5711192"/>
            <a:ext cx="5289867" cy="4056699"/>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81101869-27F1-44E0-BBCE-2A09DDBC30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4328" y="2016697"/>
            <a:ext cx="14659103" cy="3694496"/>
          </a:xfrm>
          <a:prstGeom prst="rect">
            <a:avLst/>
          </a:prstGeom>
        </p:spPr>
      </p:pic>
    </p:spTree>
    <p:extLst>
      <p:ext uri="{BB962C8B-B14F-4D97-AF65-F5344CB8AC3E}">
        <p14:creationId xmlns:p14="http://schemas.microsoft.com/office/powerpoint/2010/main" val="31703747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4699906" cy="1477328"/>
          </a:xfrm>
          <a:prstGeom prst="rect">
            <a:avLst/>
          </a:prstGeom>
          <a:noFill/>
        </p:spPr>
        <p:txBody>
          <a:bodyPr wrap="square" rtlCol="0">
            <a:spAutoFit/>
          </a:bodyPr>
          <a:lstStyle/>
          <a:p>
            <a:r>
              <a:rPr lang="en-US" sz="9000" dirty="0">
                <a:latin typeface="Aliens &amp; cows" panose="00000500000000000000" pitchFamily="2" charset="0"/>
              </a:rPr>
              <a:t>Why Python in Excel?</a:t>
            </a:r>
          </a:p>
        </p:txBody>
      </p:sp>
      <p:sp>
        <p:nvSpPr>
          <p:cNvPr id="3" name="TextBox 2"/>
          <p:cNvSpPr txBox="1"/>
          <p:nvPr/>
        </p:nvSpPr>
        <p:spPr>
          <a:xfrm>
            <a:off x="694481" y="2048720"/>
            <a:ext cx="14393120" cy="3323987"/>
          </a:xfrm>
          <a:prstGeom prst="rect">
            <a:avLst/>
          </a:prstGeom>
          <a:noFill/>
        </p:spPr>
        <p:txBody>
          <a:bodyPr wrap="square" rtlCol="0">
            <a:spAutoFit/>
          </a:bodyPr>
          <a:lstStyle/>
          <a:p>
            <a:pPr marL="428625" indent="-428625">
              <a:buFont typeface="Arial" panose="020B0604020202020204" pitchFamily="34" charset="0"/>
              <a:buChar char="•"/>
            </a:pPr>
            <a:r>
              <a:rPr lang="en-US" sz="4200" dirty="0">
                <a:solidFill>
                  <a:srgbClr val="707070"/>
                </a:solidFill>
                <a:latin typeface="Pragmatica" panose="020B0403040502020204" pitchFamily="34" charset="0"/>
              </a:rPr>
              <a:t>Versatility</a:t>
            </a:r>
          </a:p>
          <a:p>
            <a:pPr marL="428625" indent="-428625">
              <a:buFont typeface="Arial" panose="020B0604020202020204" pitchFamily="34" charset="0"/>
              <a:buChar char="•"/>
            </a:pPr>
            <a:r>
              <a:rPr lang="en-US" sz="4200" dirty="0">
                <a:solidFill>
                  <a:srgbClr val="707070"/>
                </a:solidFill>
                <a:latin typeface="Pragmatica" panose="020B0403040502020204" pitchFamily="34" charset="0"/>
              </a:rPr>
              <a:t>Package management</a:t>
            </a:r>
          </a:p>
          <a:p>
            <a:pPr marL="428625" indent="-428625">
              <a:buFont typeface="Arial" panose="020B0604020202020204" pitchFamily="34" charset="0"/>
              <a:buChar char="•"/>
            </a:pPr>
            <a:r>
              <a:rPr lang="en-US" sz="4200" dirty="0">
                <a:solidFill>
                  <a:srgbClr val="707070"/>
                </a:solidFill>
                <a:latin typeface="Pragmatica" panose="020B0403040502020204" pitchFamily="34" charset="0"/>
              </a:rPr>
              <a:t>Engineering</a:t>
            </a:r>
          </a:p>
          <a:p>
            <a:pPr marL="428625" indent="-428625">
              <a:buFont typeface="Arial" panose="020B0604020202020204" pitchFamily="34" charset="0"/>
              <a:buChar char="•"/>
            </a:pPr>
            <a:endParaRPr lang="en-US" sz="4200" dirty="0">
              <a:solidFill>
                <a:srgbClr val="707070"/>
              </a:solidFill>
              <a:latin typeface="Pragmatica" panose="020B0403040502020204" pitchFamily="34" charset="0"/>
            </a:endParaRPr>
          </a:p>
          <a:p>
            <a:endParaRPr lang="en-US" sz="4200" dirty="0">
              <a:solidFill>
                <a:srgbClr val="707070"/>
              </a:solidFill>
              <a:latin typeface="Pragmatica" panose="020B0403040502020204" pitchFamily="34" charset="0"/>
            </a:endParaRPr>
          </a:p>
        </p:txBody>
      </p:sp>
      <p:pic>
        <p:nvPicPr>
          <p:cNvPr id="4" name="Graphic 3" descr="Glue with solid fill">
            <a:extLst>
              <a:ext uri="{FF2B5EF4-FFF2-40B4-BE49-F238E27FC236}">
                <a16:creationId xmlns:a16="http://schemas.microsoft.com/office/drawing/2014/main" id="{101D23E9-9806-4243-A5F4-0B7F8D3895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6242" y="2655025"/>
            <a:ext cx="6516467" cy="6516467"/>
          </a:xfrm>
          <a:prstGeom prst="rect">
            <a:avLst/>
          </a:prstGeom>
        </p:spPr>
      </p:pic>
    </p:spTree>
    <p:extLst>
      <p:ext uri="{BB962C8B-B14F-4D97-AF65-F5344CB8AC3E}">
        <p14:creationId xmlns:p14="http://schemas.microsoft.com/office/powerpoint/2010/main" val="3953378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9861630" y="0"/>
            <a:ext cx="842637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10226234" y="0"/>
            <a:ext cx="6180881" cy="2123658"/>
          </a:xfrm>
          <a:prstGeom prst="rect">
            <a:avLst/>
          </a:prstGeom>
          <a:noFill/>
        </p:spPr>
        <p:txBody>
          <a:bodyPr wrap="square" rtlCol="0">
            <a:spAutoFit/>
          </a:bodyPr>
          <a:lstStyle/>
          <a:p>
            <a:r>
              <a:rPr lang="en-US" sz="13200" dirty="0">
                <a:solidFill>
                  <a:schemeClr val="bg1"/>
                </a:solidFill>
                <a:latin typeface="Aliens &amp; cows" panose="00000500000000000000" pitchFamily="2" charset="0"/>
              </a:rPr>
              <a:t>Demos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5579524" y="7544693"/>
            <a:ext cx="2708477" cy="2987579"/>
          </a:xfrm>
          <a:prstGeom prst="rect">
            <a:avLst/>
          </a:prstGeom>
        </p:spPr>
      </p:pic>
      <p:sp>
        <p:nvSpPr>
          <p:cNvPr id="3" name="TextBox 2"/>
          <p:cNvSpPr txBox="1"/>
          <p:nvPr/>
        </p:nvSpPr>
        <p:spPr>
          <a:xfrm>
            <a:off x="260431" y="329879"/>
            <a:ext cx="8906720" cy="5909310"/>
          </a:xfrm>
          <a:prstGeom prst="rect">
            <a:avLst/>
          </a:prstGeom>
          <a:noFill/>
        </p:spPr>
        <p:txBody>
          <a:bodyPr wrap="square" rtlCol="0">
            <a:spAutoFit/>
          </a:bodyPr>
          <a:lstStyle/>
          <a:p>
            <a:r>
              <a:rPr lang="en-US" sz="4200" b="1" dirty="0">
                <a:solidFill>
                  <a:srgbClr val="CF3338"/>
                </a:solidFill>
                <a:latin typeface="Pragmatica" pitchFamily="2" charset="0"/>
              </a:rPr>
              <a:t>Python-Powered Excel with </a:t>
            </a:r>
            <a:r>
              <a:rPr lang="en-US" sz="4200" b="1" dirty="0">
                <a:solidFill>
                  <a:srgbClr val="CF3338"/>
                </a:solidFill>
                <a:latin typeface="Consolas" panose="020B0609020204030204" pitchFamily="49" charset="0"/>
              </a:rPr>
              <a:t>pandas</a:t>
            </a:r>
          </a:p>
          <a:p>
            <a:endParaRPr lang="en-US" sz="4200" b="1" dirty="0">
              <a:solidFill>
                <a:srgbClr val="CF3338"/>
              </a:solidFill>
              <a:latin typeface="Pragmatica" pitchFamily="2" charset="0"/>
            </a:endParaRPr>
          </a:p>
          <a:p>
            <a:pPr marL="685800" indent="-685800">
              <a:buFont typeface="Arial" panose="020B0604020202020204" pitchFamily="34" charset="0"/>
              <a:buChar char="•"/>
            </a:pPr>
            <a:r>
              <a:rPr lang="en-US" sz="4200" b="1" dirty="0">
                <a:solidFill>
                  <a:srgbClr val="CF3338"/>
                </a:solidFill>
                <a:latin typeface="Pragmatica" pitchFamily="2" charset="0"/>
              </a:rPr>
              <a:t>Good for getting data in and out, analyzing data</a:t>
            </a:r>
          </a:p>
          <a:p>
            <a:pPr marL="685800" indent="-685800">
              <a:buFont typeface="Arial" panose="020B0604020202020204" pitchFamily="34" charset="0"/>
              <a:buChar char="•"/>
            </a:pPr>
            <a:r>
              <a:rPr lang="en-US" sz="4200" b="1" dirty="0">
                <a:solidFill>
                  <a:srgbClr val="CF3338"/>
                </a:solidFill>
                <a:latin typeface="Pragmatica" pitchFamily="2" charset="0"/>
              </a:rPr>
              <a:t>But what is missing? </a:t>
            </a:r>
          </a:p>
          <a:p>
            <a:pPr marL="685800" indent="-685800">
              <a:buFont typeface="Arial" panose="020B0604020202020204" pitchFamily="34" charset="0"/>
              <a:buChar char="•"/>
            </a:pPr>
            <a:endParaRPr lang="en-US" sz="4200" b="1" dirty="0">
              <a:solidFill>
                <a:srgbClr val="CF3338"/>
              </a:solidFill>
              <a:latin typeface="Pragmatica" pitchFamily="2" charset="0"/>
            </a:endParaRPr>
          </a:p>
          <a:p>
            <a:endParaRPr lang="en-US" sz="4200" b="1" dirty="0">
              <a:solidFill>
                <a:srgbClr val="CF3338"/>
              </a:solidFill>
              <a:latin typeface="Pragmatica" pitchFamily="2" charset="0"/>
            </a:endParaRPr>
          </a:p>
          <a:p>
            <a:r>
              <a:rPr lang="en-US" sz="4200" b="1" dirty="0">
                <a:solidFill>
                  <a:srgbClr val="CF3338"/>
                </a:solidFill>
                <a:latin typeface="Pragmatica" pitchFamily="2" charset="0"/>
              </a:rPr>
              <a:t>File: </a:t>
            </a:r>
            <a:r>
              <a:rPr lang="en-US" sz="4200" b="1" dirty="0">
                <a:solidFill>
                  <a:srgbClr val="CF3338"/>
                </a:solidFill>
                <a:latin typeface="Consolas" panose="020B0609020204030204" pitchFamily="49" charset="0"/>
              </a:rPr>
              <a:t>pandas-</a:t>
            </a:r>
            <a:r>
              <a:rPr lang="en-US" sz="4200" b="1" dirty="0" err="1">
                <a:solidFill>
                  <a:srgbClr val="CF3338"/>
                </a:solidFill>
                <a:latin typeface="Consolas" panose="020B0609020204030204" pitchFamily="49" charset="0"/>
              </a:rPr>
              <a:t>excel.ipynb</a:t>
            </a:r>
            <a:endParaRPr lang="en-US" sz="4200" b="1" dirty="0">
              <a:solidFill>
                <a:srgbClr val="CF3338"/>
              </a:solidFill>
              <a:latin typeface="Consolas" panose="020B0609020204030204" pitchFamily="49" charset="0"/>
            </a:endParaRPr>
          </a:p>
          <a:p>
            <a:endParaRPr lang="en-US" sz="4200" b="1" i="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1999036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2" descr="Python &lt;&gt; Excel workflow ">
            <a:extLst>
              <a:ext uri="{FF2B5EF4-FFF2-40B4-BE49-F238E27FC236}">
                <a16:creationId xmlns:a16="http://schemas.microsoft.com/office/drawing/2014/main" id="{DA48DAAD-C012-4E08-9D40-6E8FE6FF36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666"/>
          <a:stretch/>
        </p:blipFill>
        <p:spPr bwMode="auto">
          <a:xfrm>
            <a:off x="-35091" y="436257"/>
            <a:ext cx="18323093" cy="965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104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9861630" y="0"/>
            <a:ext cx="842637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10226234" y="0"/>
            <a:ext cx="6180881" cy="2123658"/>
          </a:xfrm>
          <a:prstGeom prst="rect">
            <a:avLst/>
          </a:prstGeom>
          <a:noFill/>
        </p:spPr>
        <p:txBody>
          <a:bodyPr wrap="square" rtlCol="0">
            <a:spAutoFit/>
          </a:bodyPr>
          <a:lstStyle/>
          <a:p>
            <a:r>
              <a:rPr lang="en-US" sz="13200" dirty="0">
                <a:solidFill>
                  <a:schemeClr val="bg1"/>
                </a:solidFill>
                <a:latin typeface="Aliens &amp; cows" panose="00000500000000000000" pitchFamily="2" charset="0"/>
              </a:rPr>
              <a:t>Demos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5579524" y="7544693"/>
            <a:ext cx="2708477" cy="2987579"/>
          </a:xfrm>
          <a:prstGeom prst="rect">
            <a:avLst/>
          </a:prstGeom>
        </p:spPr>
      </p:pic>
      <p:sp>
        <p:nvSpPr>
          <p:cNvPr id="3" name="TextBox 2"/>
          <p:cNvSpPr txBox="1"/>
          <p:nvPr/>
        </p:nvSpPr>
        <p:spPr>
          <a:xfrm>
            <a:off x="260431" y="329879"/>
            <a:ext cx="8906720" cy="6555641"/>
          </a:xfrm>
          <a:prstGeom prst="rect">
            <a:avLst/>
          </a:prstGeom>
          <a:noFill/>
        </p:spPr>
        <p:txBody>
          <a:bodyPr wrap="square" rtlCol="0">
            <a:spAutoFit/>
          </a:bodyPr>
          <a:lstStyle/>
          <a:p>
            <a:r>
              <a:rPr lang="en-US" sz="4200" b="1" dirty="0">
                <a:solidFill>
                  <a:srgbClr val="CF3338"/>
                </a:solidFill>
                <a:latin typeface="Pragmatica" pitchFamily="2" charset="0"/>
              </a:rPr>
              <a:t>Python-Powered Excel with </a:t>
            </a:r>
            <a:r>
              <a:rPr lang="en-US" sz="4200" b="1" dirty="0" err="1">
                <a:solidFill>
                  <a:srgbClr val="CF3338"/>
                </a:solidFill>
                <a:latin typeface="Consolas" panose="020B0609020204030204" pitchFamily="49" charset="0"/>
              </a:rPr>
              <a:t>xlxswriter</a:t>
            </a:r>
            <a:endParaRPr lang="en-US" sz="4200" b="1" dirty="0">
              <a:solidFill>
                <a:srgbClr val="CF3338"/>
              </a:solidFill>
              <a:latin typeface="Consolas" panose="020B0609020204030204" pitchFamily="49" charset="0"/>
            </a:endParaRPr>
          </a:p>
          <a:p>
            <a:endParaRPr lang="en-US" sz="4200" b="1" dirty="0">
              <a:solidFill>
                <a:srgbClr val="CF3338"/>
              </a:solidFill>
              <a:latin typeface="Pragmatica" pitchFamily="2" charset="0"/>
            </a:endParaRPr>
          </a:p>
          <a:p>
            <a:pPr marL="685800" indent="-685800">
              <a:buFont typeface="Arial" panose="020B0604020202020204" pitchFamily="34" charset="0"/>
              <a:buChar char="•"/>
            </a:pPr>
            <a:r>
              <a:rPr lang="en-US" sz="4200" b="1" dirty="0">
                <a:solidFill>
                  <a:srgbClr val="CF3338"/>
                </a:solidFill>
                <a:latin typeface="Pragmatica" pitchFamily="2" charset="0"/>
              </a:rPr>
              <a:t>Full-on automation</a:t>
            </a:r>
          </a:p>
          <a:p>
            <a:pPr marL="685800" indent="-685800">
              <a:buFont typeface="Arial" panose="020B0604020202020204" pitchFamily="34" charset="0"/>
              <a:buChar char="•"/>
            </a:pPr>
            <a:r>
              <a:rPr lang="en-US" sz="4200" b="1" dirty="0">
                <a:solidFill>
                  <a:srgbClr val="CF3338"/>
                </a:solidFill>
                <a:latin typeface="Pragmatica" pitchFamily="2" charset="0"/>
              </a:rPr>
              <a:t>But what is missing? (It’s in the name) </a:t>
            </a:r>
          </a:p>
          <a:p>
            <a:pPr marL="685800" indent="-685800">
              <a:buFont typeface="Arial" panose="020B0604020202020204" pitchFamily="34" charset="0"/>
              <a:buChar char="•"/>
            </a:pPr>
            <a:endParaRPr lang="en-US" sz="4200" b="1" dirty="0">
              <a:solidFill>
                <a:srgbClr val="CF3338"/>
              </a:solidFill>
              <a:latin typeface="Pragmatica" pitchFamily="2" charset="0"/>
            </a:endParaRPr>
          </a:p>
          <a:p>
            <a:endParaRPr lang="en-US" sz="4200" b="1" dirty="0">
              <a:solidFill>
                <a:srgbClr val="CF3338"/>
              </a:solidFill>
              <a:latin typeface="Pragmatica" pitchFamily="2" charset="0"/>
            </a:endParaRPr>
          </a:p>
          <a:p>
            <a:r>
              <a:rPr lang="en-US" sz="4200" b="1" dirty="0">
                <a:solidFill>
                  <a:srgbClr val="CF3338"/>
                </a:solidFill>
                <a:latin typeface="Pragmatica" pitchFamily="2" charset="0"/>
              </a:rPr>
              <a:t>File: </a:t>
            </a:r>
            <a:r>
              <a:rPr lang="en-US" sz="4200" b="1" dirty="0" err="1">
                <a:solidFill>
                  <a:srgbClr val="CF3338"/>
                </a:solidFill>
                <a:latin typeface="Consolas" panose="020B0609020204030204" pitchFamily="49" charset="0"/>
              </a:rPr>
              <a:t>xlsxwriter-excel.ipynb</a:t>
            </a:r>
            <a:endParaRPr lang="en-US" sz="4200" b="1" dirty="0">
              <a:solidFill>
                <a:srgbClr val="CF3338"/>
              </a:solidFill>
              <a:latin typeface="Consolas" panose="020B0609020204030204" pitchFamily="49" charset="0"/>
            </a:endParaRPr>
          </a:p>
          <a:p>
            <a:endParaRPr lang="en-US" sz="4200" b="1" i="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2555041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387BB147-2B81-4F1C-BAFC-0753CEE91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429" y="0"/>
            <a:ext cx="16755143" cy="10287000"/>
          </a:xfrm>
          <a:prstGeom prst="rect">
            <a:avLst/>
          </a:prstGeom>
        </p:spPr>
      </p:pic>
    </p:spTree>
    <p:extLst>
      <p:ext uri="{BB962C8B-B14F-4D97-AF65-F5344CB8AC3E}">
        <p14:creationId xmlns:p14="http://schemas.microsoft.com/office/powerpoint/2010/main" val="1501676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5095497"/>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a:p>
            <a:pPr>
              <a:lnSpc>
                <a:spcPts val="10080"/>
              </a:lnSpc>
              <a:spcBef>
                <a:spcPct val="0"/>
              </a:spcBef>
            </a:pPr>
            <a:endParaRPr lang="en-US" sz="7200" dirty="0">
              <a:solidFill>
                <a:srgbClr val="000000"/>
              </a:solidFill>
              <a:latin typeface="Open Sans Extra Bold"/>
            </a:endParaRPr>
          </a:p>
          <a:p>
            <a:pPr>
              <a:lnSpc>
                <a:spcPts val="10080"/>
              </a:lnSpc>
              <a:spcBef>
                <a:spcPct val="0"/>
              </a:spcBef>
            </a:pPr>
            <a:r>
              <a:rPr lang="en-US" sz="7200" dirty="0">
                <a:solidFill>
                  <a:srgbClr val="000000"/>
                </a:solidFill>
                <a:latin typeface="Open Sans Extra Bold"/>
              </a:rPr>
              <a:t>SEE YOU FOR DAY 2!</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17897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DAY 1 OBJECTIVES</a:t>
            </a:r>
          </a:p>
        </p:txBody>
      </p:sp>
      <p:sp>
        <p:nvSpPr>
          <p:cNvPr id="9" name="TextBox 9"/>
          <p:cNvSpPr txBox="1"/>
          <p:nvPr/>
        </p:nvSpPr>
        <p:spPr>
          <a:xfrm rot="-5400000">
            <a:off x="-1476249" y="6848349"/>
            <a:ext cx="4419601" cy="400302"/>
          </a:xfrm>
          <a:prstGeom prst="rect">
            <a:avLst/>
          </a:prstGeom>
        </p:spPr>
        <p:txBody>
          <a:bodyPr wrap="square" lIns="0" tIns="0" rIns="0" bIns="0" rtlCol="0" anchor="t">
            <a:spAutoFit/>
          </a:bodyPr>
          <a:lstStyle/>
          <a:p>
            <a:pPr>
              <a:lnSpc>
                <a:spcPts val="3359"/>
              </a:lnSpc>
            </a:pPr>
            <a:r>
              <a:rPr lang="en-US" sz="2400" spc="192" dirty="0">
                <a:solidFill>
                  <a:srgbClr val="000000"/>
                </a:solidFill>
                <a:latin typeface="Gidole"/>
              </a:rPr>
              <a:t>Analytics in Modern Excel</a:t>
            </a:r>
          </a:p>
        </p:txBody>
      </p:sp>
      <p:sp>
        <p:nvSpPr>
          <p:cNvPr id="10" name="TextBox 10"/>
          <p:cNvSpPr txBox="1"/>
          <p:nvPr/>
        </p:nvSpPr>
        <p:spPr>
          <a:xfrm>
            <a:off x="2112471" y="3337024"/>
            <a:ext cx="11050828" cy="4062651"/>
          </a:xfrm>
          <a:prstGeom prst="rect">
            <a:avLst/>
          </a:prstGeom>
        </p:spPr>
        <p:txBody>
          <a:bodyPr wrap="square" lIns="0" tIns="0" rIns="0" bIns="0" rtlCol="0" anchor="t">
            <a:spAutoFit/>
          </a:bodyPr>
          <a:lstStyle/>
          <a:p>
            <a:pPr marL="857250" indent="-857250">
              <a:buFont typeface="Arial" panose="020B0604020202020204" pitchFamily="34" charset="0"/>
              <a:buChar char="•"/>
            </a:pPr>
            <a:r>
              <a:rPr lang="en-US" sz="4400" spc="30" dirty="0">
                <a:solidFill>
                  <a:srgbClr val="000000"/>
                </a:solidFill>
                <a:latin typeface="Gidole"/>
              </a:rPr>
              <a:t>Power Query data profiling</a:t>
            </a:r>
          </a:p>
          <a:p>
            <a:pPr marL="857250" indent="-857250">
              <a:buFont typeface="Arial" panose="020B0604020202020204" pitchFamily="34" charset="0"/>
              <a:buChar char="•"/>
            </a:pPr>
            <a:r>
              <a:rPr lang="en-US" sz="4400" spc="30" dirty="0">
                <a:solidFill>
                  <a:srgbClr val="000000"/>
                </a:solidFill>
                <a:latin typeface="Gidole"/>
              </a:rPr>
              <a:t>PivotChart visualizing</a:t>
            </a:r>
          </a:p>
          <a:p>
            <a:pPr marL="857250" indent="-857250">
              <a:buFont typeface="Arial" panose="020B0604020202020204" pitchFamily="34" charset="0"/>
              <a:buChar char="•"/>
            </a:pPr>
            <a:r>
              <a:rPr lang="en-US" sz="4400" spc="30" dirty="0">
                <a:solidFill>
                  <a:srgbClr val="000000"/>
                </a:solidFill>
                <a:latin typeface="Gidole"/>
              </a:rPr>
              <a:t>Dynamic arrays for ad-hoc analysis</a:t>
            </a:r>
          </a:p>
          <a:p>
            <a:pPr marL="857250" indent="-857250">
              <a:buFont typeface="Arial" panose="020B0604020202020204" pitchFamily="34" charset="0"/>
              <a:buChar char="•"/>
            </a:pPr>
            <a:r>
              <a:rPr lang="en-US" sz="4400" spc="30" dirty="0">
                <a:solidFill>
                  <a:srgbClr val="000000"/>
                </a:solidFill>
                <a:latin typeface="Gidole"/>
              </a:rPr>
              <a:t>Foundations of exploratory data analysis</a:t>
            </a:r>
          </a:p>
          <a:p>
            <a:pPr marL="857250" indent="-857250">
              <a:buFont typeface="Arial" panose="020B0604020202020204" pitchFamily="34" charset="0"/>
              <a:buChar char="•"/>
            </a:pPr>
            <a:r>
              <a:rPr lang="en-US" sz="4400" spc="30" dirty="0">
                <a:solidFill>
                  <a:srgbClr val="000000"/>
                </a:solidFill>
                <a:latin typeface="Gidole"/>
              </a:rPr>
              <a:t>Automating Excel analysis &amp; reporting with Python</a:t>
            </a:r>
          </a:p>
        </p:txBody>
      </p:sp>
    </p:spTree>
    <p:extLst>
      <p:ext uri="{BB962C8B-B14F-4D97-AF65-F5344CB8AC3E}">
        <p14:creationId xmlns:p14="http://schemas.microsoft.com/office/powerpoint/2010/main" val="14147520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1615827"/>
          </a:xfrm>
          <a:prstGeom prst="rect">
            <a:avLst/>
          </a:prstGeom>
          <a:noFill/>
        </p:spPr>
        <p:txBody>
          <a:bodyPr wrap="square" rtlCol="0">
            <a:spAutoFit/>
          </a:bodyPr>
          <a:lstStyle/>
          <a:p>
            <a:r>
              <a:rPr lang="en-US" sz="9900" b="1" dirty="0">
                <a:solidFill>
                  <a:schemeClr val="bg1"/>
                </a:solidFill>
                <a:latin typeface="Pragmatica" pitchFamily="2" charset="0"/>
              </a:rPr>
              <a:t>Day 2… tentatively, at least</a:t>
            </a:r>
            <a:endParaRPr lang="en-US" sz="99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41599338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3139321"/>
          </a:xfrm>
          <a:prstGeom prst="rect">
            <a:avLst/>
          </a:prstGeom>
          <a:noFill/>
        </p:spPr>
        <p:txBody>
          <a:bodyPr wrap="square" rtlCol="0">
            <a:spAutoFit/>
          </a:bodyPr>
          <a:lstStyle/>
          <a:p>
            <a:r>
              <a:rPr lang="en-US" sz="9900" b="1" dirty="0">
                <a:solidFill>
                  <a:schemeClr val="bg1"/>
                </a:solidFill>
                <a:latin typeface="Pragmatica" pitchFamily="2" charset="0"/>
              </a:rPr>
              <a:t>Python functions for Excel with </a:t>
            </a:r>
            <a:r>
              <a:rPr lang="en-US" sz="9900" b="1" dirty="0" err="1">
                <a:solidFill>
                  <a:schemeClr val="bg1"/>
                </a:solidFill>
                <a:latin typeface="Consolas" panose="020B0609020204030204" pitchFamily="49" charset="0"/>
              </a:rPr>
              <a:t>xlwings</a:t>
            </a:r>
            <a:endParaRPr lang="en-US" sz="99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731604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7171045" cy="1338828"/>
          </a:xfrm>
          <a:prstGeom prst="rect">
            <a:avLst/>
          </a:prstGeom>
          <a:noFill/>
        </p:spPr>
        <p:txBody>
          <a:bodyPr wrap="square" rtlCol="0">
            <a:spAutoFit/>
          </a:bodyPr>
          <a:lstStyle/>
          <a:p>
            <a:r>
              <a:rPr lang="en-US" sz="8100" dirty="0" err="1">
                <a:latin typeface="Aliens &amp; cows" panose="00000500000000000000" pitchFamily="2" charset="0"/>
              </a:rPr>
              <a:t>Xl</a:t>
            </a:r>
            <a:r>
              <a:rPr lang="en-US" sz="8100" dirty="0">
                <a:latin typeface="Aliens &amp; cows" panose="00000500000000000000" pitchFamily="2" charset="0"/>
              </a:rPr>
              <a:t> is given wings</a:t>
            </a:r>
          </a:p>
        </p:txBody>
      </p:sp>
      <p:sp>
        <p:nvSpPr>
          <p:cNvPr id="12" name="TextBox 11">
            <a:extLst>
              <a:ext uri="{FF2B5EF4-FFF2-40B4-BE49-F238E27FC236}">
                <a16:creationId xmlns:a16="http://schemas.microsoft.com/office/drawing/2014/main" id="{09FC8A81-5E93-4286-A4C8-9890763FBE22}"/>
              </a:ext>
            </a:extLst>
          </p:cNvPr>
          <p:cNvSpPr txBox="1"/>
          <p:nvPr/>
        </p:nvSpPr>
        <p:spPr>
          <a:xfrm>
            <a:off x="9425266" y="3674319"/>
            <a:ext cx="8266640" cy="2677656"/>
          </a:xfrm>
          <a:prstGeom prst="rect">
            <a:avLst/>
          </a:prstGeom>
          <a:noFill/>
        </p:spPr>
        <p:txBody>
          <a:bodyPr wrap="square" rtlCol="0">
            <a:spAutoFit/>
          </a:bodyPr>
          <a:lstStyle/>
          <a:p>
            <a:pPr marL="428625" indent="-428625">
              <a:buFont typeface="Arial" panose="020B0604020202020204" pitchFamily="34" charset="0"/>
              <a:buChar char="•"/>
            </a:pPr>
            <a:r>
              <a:rPr lang="en-US" sz="4200" dirty="0">
                <a:latin typeface="Gidole" panose="020B0604020202020204" charset="0"/>
              </a:rPr>
              <a:t>Automate Excel reports</a:t>
            </a:r>
          </a:p>
          <a:p>
            <a:pPr marL="428625" indent="-428625">
              <a:buFont typeface="Arial" panose="020B0604020202020204" pitchFamily="34" charset="0"/>
              <a:buChar char="•"/>
            </a:pPr>
            <a:r>
              <a:rPr lang="en-US" sz="4200" dirty="0">
                <a:latin typeface="Gidole" panose="020B0604020202020204" charset="0"/>
              </a:rPr>
              <a:t>Call Python from Excel</a:t>
            </a:r>
          </a:p>
          <a:p>
            <a:pPr marL="428625" indent="-428625">
              <a:buFont typeface="Arial" panose="020B0604020202020204" pitchFamily="34" charset="0"/>
              <a:buChar char="•"/>
            </a:pPr>
            <a:r>
              <a:rPr lang="en-US" sz="4200" dirty="0">
                <a:latin typeface="Gidole" panose="020B0604020202020204" charset="0"/>
              </a:rPr>
              <a:t>Expose workbook as API</a:t>
            </a:r>
          </a:p>
          <a:p>
            <a:pPr marL="428625" indent="-428625">
              <a:buFont typeface="Arial" panose="020B0604020202020204" pitchFamily="34" charset="0"/>
              <a:buChar char="•"/>
            </a:pPr>
            <a:r>
              <a:rPr lang="en-US" sz="4200" dirty="0">
                <a:solidFill>
                  <a:srgbClr val="CF3338"/>
                </a:solidFill>
                <a:latin typeface="Gidole" panose="020B0604020202020204" charset="0"/>
              </a:rPr>
              <a:t>Write user-defined functions</a:t>
            </a:r>
          </a:p>
        </p:txBody>
      </p:sp>
      <p:pic>
        <p:nvPicPr>
          <p:cNvPr id="9" name="Picture 8">
            <a:extLst>
              <a:ext uri="{FF2B5EF4-FFF2-40B4-BE49-F238E27FC236}">
                <a16:creationId xmlns:a16="http://schemas.microsoft.com/office/drawing/2014/main" id="{8F9816FC-4EA7-476A-9298-9CFEAEC9357D}"/>
              </a:ext>
            </a:extLst>
          </p:cNvPr>
          <p:cNvPicPr>
            <a:picLocks noChangeAspect="1"/>
          </p:cNvPicPr>
          <p:nvPr/>
        </p:nvPicPr>
        <p:blipFill>
          <a:blip r:embed="rId4"/>
          <a:stretch>
            <a:fillRect/>
          </a:stretch>
        </p:blipFill>
        <p:spPr>
          <a:xfrm>
            <a:off x="384630" y="4320133"/>
            <a:ext cx="7623513" cy="3735848"/>
          </a:xfrm>
          <a:prstGeom prst="rect">
            <a:avLst/>
          </a:prstGeom>
        </p:spPr>
      </p:pic>
    </p:spTree>
    <p:extLst>
      <p:ext uri="{BB962C8B-B14F-4D97-AF65-F5344CB8AC3E}">
        <p14:creationId xmlns:p14="http://schemas.microsoft.com/office/powerpoint/2010/main" val="38141171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7171045" cy="1338828"/>
          </a:xfrm>
          <a:prstGeom prst="rect">
            <a:avLst/>
          </a:prstGeom>
          <a:noFill/>
        </p:spPr>
        <p:txBody>
          <a:bodyPr wrap="square" rtlCol="0">
            <a:spAutoFit/>
          </a:bodyPr>
          <a:lstStyle/>
          <a:p>
            <a:r>
              <a:rPr lang="en-US" sz="8100" dirty="0">
                <a:latin typeface="Aliens &amp; cows" panose="00000500000000000000" pitchFamily="2" charset="0"/>
              </a:rPr>
              <a:t>You know functions</a:t>
            </a:r>
          </a:p>
        </p:txBody>
      </p:sp>
      <p:pic>
        <p:nvPicPr>
          <p:cNvPr id="1026" name="Picture 2" descr="Basic Functions of a Computer Explained">
            <a:extLst>
              <a:ext uri="{FF2B5EF4-FFF2-40B4-BE49-F238E27FC236}">
                <a16:creationId xmlns:a16="http://schemas.microsoft.com/office/drawing/2014/main" id="{FD0F2AE7-E066-44DB-8670-C0EB5F2ED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05" y="2058500"/>
            <a:ext cx="9976565" cy="459507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612321B-CD66-4C18-B90C-9F4EE34300BA}"/>
              </a:ext>
            </a:extLst>
          </p:cNvPr>
          <p:cNvSpPr txBox="1"/>
          <p:nvPr/>
        </p:nvSpPr>
        <p:spPr>
          <a:xfrm>
            <a:off x="1" y="8731923"/>
            <a:ext cx="14987570" cy="1338828"/>
          </a:xfrm>
          <a:prstGeom prst="rect">
            <a:avLst/>
          </a:prstGeom>
          <a:noFill/>
        </p:spPr>
        <p:txBody>
          <a:bodyPr wrap="square">
            <a:spAutoFit/>
          </a:bodyPr>
          <a:lstStyle/>
          <a:p>
            <a:r>
              <a:rPr lang="en-US" sz="2700" dirty="0">
                <a:hlinkClick r:id="rId5"/>
              </a:rPr>
              <a:t>https://www.computernetworkingnotes.com/networking-tutorials/basic-functions-of-a-computer-explained.html</a:t>
            </a:r>
            <a:endParaRPr lang="en-US" sz="2700" dirty="0"/>
          </a:p>
          <a:p>
            <a:r>
              <a:rPr lang="en-US" sz="2700" dirty="0">
                <a:hlinkClick r:id="rId6"/>
              </a:rPr>
              <a:t>https://bham-carpentries.github.io/2018-12-17-bham_python-novice-inflammation/09-func/index.html</a:t>
            </a:r>
            <a:r>
              <a:rPr lang="en-US" sz="2700" dirty="0"/>
              <a:t> </a:t>
            </a:r>
          </a:p>
        </p:txBody>
      </p:sp>
      <p:pic>
        <p:nvPicPr>
          <p:cNvPr id="13" name="Picture 12">
            <a:extLst>
              <a:ext uri="{FF2B5EF4-FFF2-40B4-BE49-F238E27FC236}">
                <a16:creationId xmlns:a16="http://schemas.microsoft.com/office/drawing/2014/main" id="{A1327195-506F-4708-BDD0-3DE469DF2B98}"/>
              </a:ext>
            </a:extLst>
          </p:cNvPr>
          <p:cNvPicPr>
            <a:picLocks noChangeAspect="1"/>
          </p:cNvPicPr>
          <p:nvPr/>
        </p:nvPicPr>
        <p:blipFill>
          <a:blip r:embed="rId7"/>
          <a:stretch>
            <a:fillRect/>
          </a:stretch>
        </p:blipFill>
        <p:spPr>
          <a:xfrm>
            <a:off x="8170253" y="4445635"/>
            <a:ext cx="8703857" cy="4052288"/>
          </a:xfrm>
          <a:prstGeom prst="rect">
            <a:avLst/>
          </a:prstGeom>
        </p:spPr>
      </p:pic>
    </p:spTree>
    <p:extLst>
      <p:ext uri="{BB962C8B-B14F-4D97-AF65-F5344CB8AC3E}">
        <p14:creationId xmlns:p14="http://schemas.microsoft.com/office/powerpoint/2010/main" val="11731323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9861630" y="0"/>
            <a:ext cx="8426370" cy="10287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10226234" y="0"/>
            <a:ext cx="6180881" cy="2123658"/>
          </a:xfrm>
          <a:prstGeom prst="rect">
            <a:avLst/>
          </a:prstGeom>
          <a:noFill/>
        </p:spPr>
        <p:txBody>
          <a:bodyPr wrap="square" rtlCol="0">
            <a:spAutoFit/>
          </a:bodyPr>
          <a:lstStyle/>
          <a:p>
            <a:r>
              <a:rPr lang="en-US" sz="132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5579524" y="7544693"/>
            <a:ext cx="2708477" cy="2987579"/>
          </a:xfrm>
          <a:prstGeom prst="rect">
            <a:avLst/>
          </a:prstGeom>
        </p:spPr>
      </p:pic>
      <p:sp>
        <p:nvSpPr>
          <p:cNvPr id="3" name="TextBox 2"/>
          <p:cNvSpPr txBox="1"/>
          <p:nvPr/>
        </p:nvSpPr>
        <p:spPr>
          <a:xfrm>
            <a:off x="260431" y="329879"/>
            <a:ext cx="8906720" cy="1384995"/>
          </a:xfrm>
          <a:prstGeom prst="rect">
            <a:avLst/>
          </a:prstGeom>
          <a:noFill/>
        </p:spPr>
        <p:txBody>
          <a:bodyPr wrap="square" rtlCol="0">
            <a:spAutoFit/>
          </a:bodyPr>
          <a:lstStyle/>
          <a:p>
            <a:r>
              <a:rPr lang="en-US" sz="4200" b="1" dirty="0">
                <a:solidFill>
                  <a:srgbClr val="CF3338"/>
                </a:solidFill>
                <a:latin typeface="Pragmatica" pitchFamily="2" charset="0"/>
              </a:rPr>
              <a:t>Python functions in Excel – your new macro workbook</a:t>
            </a:r>
            <a:endParaRPr lang="en-US" sz="42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237281" y="2169826"/>
            <a:ext cx="8906720" cy="3323987"/>
          </a:xfrm>
          <a:prstGeom prst="rect">
            <a:avLst/>
          </a:prstGeom>
          <a:noFill/>
        </p:spPr>
        <p:txBody>
          <a:bodyPr wrap="square" rtlCol="0">
            <a:spAutoFit/>
          </a:bodyPr>
          <a:lstStyle/>
          <a:p>
            <a:r>
              <a:rPr lang="en-US" sz="4200" b="1" dirty="0">
                <a:solidFill>
                  <a:srgbClr val="CF3338"/>
                </a:solidFill>
              </a:rPr>
              <a:t>From a blank workbook:</a:t>
            </a:r>
          </a:p>
          <a:p>
            <a:endParaRPr lang="en-US" sz="4200" b="1" dirty="0">
              <a:solidFill>
                <a:srgbClr val="CF3338"/>
              </a:solidFill>
            </a:endParaRPr>
          </a:p>
          <a:p>
            <a:pPr marL="771525" indent="-771525">
              <a:buFont typeface="Arial" panose="020B0604020202020204" pitchFamily="34" charset="0"/>
              <a:buChar char="•"/>
            </a:pPr>
            <a:r>
              <a:rPr lang="en-US" sz="4200" b="1" dirty="0">
                <a:solidFill>
                  <a:srgbClr val="CF3338"/>
                </a:solidFill>
              </a:rPr>
              <a:t>Set up </a:t>
            </a:r>
            <a:r>
              <a:rPr lang="en-US" sz="4200" b="1" dirty="0" err="1">
                <a:solidFill>
                  <a:srgbClr val="CF3338"/>
                </a:solidFill>
              </a:rPr>
              <a:t>xlwings</a:t>
            </a:r>
            <a:r>
              <a:rPr lang="en-US" sz="4200" b="1" dirty="0">
                <a:solidFill>
                  <a:srgbClr val="CF3338"/>
                </a:solidFill>
              </a:rPr>
              <a:t> add-in</a:t>
            </a:r>
          </a:p>
          <a:p>
            <a:pPr marL="771525" indent="-771525">
              <a:buFont typeface="Arial" panose="020B0604020202020204" pitchFamily="34" charset="0"/>
              <a:buChar char="•"/>
            </a:pPr>
            <a:r>
              <a:rPr lang="en-US" sz="4200" b="1" dirty="0">
                <a:solidFill>
                  <a:srgbClr val="CF3338"/>
                </a:solidFill>
              </a:rPr>
              <a:t>Define and test Python functions in Excel</a:t>
            </a:r>
          </a:p>
        </p:txBody>
      </p:sp>
    </p:spTree>
    <p:extLst>
      <p:ext uri="{BB962C8B-B14F-4D97-AF65-F5344CB8AC3E}">
        <p14:creationId xmlns:p14="http://schemas.microsoft.com/office/powerpoint/2010/main" val="35283980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5867401" y="264557"/>
            <a:ext cx="11391900"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FOUNDATIONS OF DATA SCIENCE</a:t>
            </a:r>
          </a:p>
        </p:txBody>
      </p:sp>
    </p:spTree>
    <p:extLst>
      <p:ext uri="{BB962C8B-B14F-4D97-AF65-F5344CB8AC3E}">
        <p14:creationId xmlns:p14="http://schemas.microsoft.com/office/powerpoint/2010/main" val="5667947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92333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 using a histogram</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distribution of sample means</a:t>
            </a:r>
          </a:p>
          <a:p>
            <a:pPr marL="803910" lvl="1" indent="-457200">
              <a:buFont typeface="Arial" panose="020B0604020202020204" pitchFamily="34" charset="0"/>
              <a:buChar char="•"/>
            </a:pPr>
            <a:r>
              <a:rPr lang="en-US" sz="3000" dirty="0">
                <a:solidFill>
                  <a:srgbClr val="000000"/>
                </a:solidFill>
                <a:latin typeface="Gidole" panose="020B0604020202020204" charset="0"/>
              </a:rPr>
              <a:t>Solution: </a:t>
            </a:r>
            <a:r>
              <a:rPr lang="en-US" sz="3000" dirty="0">
                <a:solidFill>
                  <a:srgbClr val="000000"/>
                </a:solidFill>
                <a:latin typeface="Consolas" panose="020B0609020204030204" pitchFamily="49" charset="0"/>
              </a:rPr>
              <a:t>stat-roulette.xlsx</a:t>
            </a:r>
          </a:p>
        </p:txBody>
      </p:sp>
    </p:spTree>
    <p:extLst>
      <p:ext uri="{BB962C8B-B14F-4D97-AF65-F5344CB8AC3E}">
        <p14:creationId xmlns:p14="http://schemas.microsoft.com/office/powerpoint/2010/main" val="864626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DAY 2 OBJECTIVES</a:t>
            </a:r>
          </a:p>
        </p:txBody>
      </p:sp>
      <p:sp>
        <p:nvSpPr>
          <p:cNvPr id="9" name="TextBox 9"/>
          <p:cNvSpPr txBox="1"/>
          <p:nvPr/>
        </p:nvSpPr>
        <p:spPr>
          <a:xfrm rot="-5400000">
            <a:off x="-1476249" y="6848349"/>
            <a:ext cx="4419601" cy="400302"/>
          </a:xfrm>
          <a:prstGeom prst="rect">
            <a:avLst/>
          </a:prstGeom>
        </p:spPr>
        <p:txBody>
          <a:bodyPr wrap="square" lIns="0" tIns="0" rIns="0" bIns="0" rtlCol="0" anchor="t">
            <a:spAutoFit/>
          </a:bodyPr>
          <a:lstStyle/>
          <a:p>
            <a:pPr>
              <a:lnSpc>
                <a:spcPts val="3359"/>
              </a:lnSpc>
            </a:pPr>
            <a:r>
              <a:rPr lang="en-US" sz="2400" spc="192" dirty="0">
                <a:solidFill>
                  <a:srgbClr val="000000"/>
                </a:solidFill>
                <a:latin typeface="Gidole"/>
              </a:rPr>
              <a:t>Analytics in Modern Excel</a:t>
            </a:r>
          </a:p>
        </p:txBody>
      </p:sp>
      <p:sp>
        <p:nvSpPr>
          <p:cNvPr id="10" name="TextBox 10"/>
          <p:cNvSpPr txBox="1"/>
          <p:nvPr/>
        </p:nvSpPr>
        <p:spPr>
          <a:xfrm>
            <a:off x="2112470" y="3337024"/>
            <a:ext cx="12594129" cy="3385542"/>
          </a:xfrm>
          <a:prstGeom prst="rect">
            <a:avLst/>
          </a:prstGeom>
        </p:spPr>
        <p:txBody>
          <a:bodyPr wrap="square" lIns="0" tIns="0" rIns="0" bIns="0" rtlCol="0" anchor="t">
            <a:spAutoFit/>
          </a:bodyPr>
          <a:lstStyle/>
          <a:p>
            <a:pPr marL="857250" indent="-857250">
              <a:buFont typeface="Arial" panose="020B0604020202020204" pitchFamily="34" charset="0"/>
              <a:buChar char="•"/>
            </a:pPr>
            <a:r>
              <a:rPr lang="en-US" sz="4400" spc="30" dirty="0">
                <a:solidFill>
                  <a:srgbClr val="000000"/>
                </a:solidFill>
                <a:latin typeface="Gidole"/>
              </a:rPr>
              <a:t>Automating Excel analysis &amp; reporting with Python continued</a:t>
            </a:r>
          </a:p>
          <a:p>
            <a:pPr marL="857250" indent="-857250">
              <a:buFont typeface="Arial" panose="020B0604020202020204" pitchFamily="34" charset="0"/>
              <a:buChar char="•"/>
            </a:pPr>
            <a:r>
              <a:rPr lang="en-US" sz="4400" spc="30" dirty="0">
                <a:solidFill>
                  <a:srgbClr val="000000"/>
                </a:solidFill>
                <a:latin typeface="Gidole"/>
              </a:rPr>
              <a:t>Foundations of data science in Excel</a:t>
            </a:r>
          </a:p>
          <a:p>
            <a:pPr marL="857250" indent="-857250">
              <a:buFont typeface="Arial" panose="020B0604020202020204" pitchFamily="34" charset="0"/>
              <a:buChar char="•"/>
            </a:pPr>
            <a:r>
              <a:rPr lang="en-US" sz="4400" spc="30" dirty="0">
                <a:solidFill>
                  <a:srgbClr val="000000"/>
                </a:solidFill>
                <a:latin typeface="Gidole"/>
              </a:rPr>
              <a:t>Predictive analytics &amp; the future of Excel</a:t>
            </a:r>
          </a:p>
          <a:p>
            <a:pPr marL="857250" indent="-857250">
              <a:buFont typeface="Arial" panose="020B0604020202020204" pitchFamily="34" charset="0"/>
              <a:buChar char="•"/>
            </a:pPr>
            <a:endParaRPr lang="en-US" sz="4400" spc="30" dirty="0">
              <a:solidFill>
                <a:srgbClr val="000000"/>
              </a:solidFill>
              <a:latin typeface="Gidole"/>
            </a:endParaRPr>
          </a:p>
        </p:txBody>
      </p:sp>
    </p:spTree>
    <p:extLst>
      <p:ext uri="{BB962C8B-B14F-4D97-AF65-F5344CB8AC3E}">
        <p14:creationId xmlns:p14="http://schemas.microsoft.com/office/powerpoint/2010/main" val="13304972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MEET ME IN THE MIDDLE</a:t>
            </a:r>
          </a:p>
        </p:txBody>
      </p:sp>
      <p:sp>
        <p:nvSpPr>
          <p:cNvPr id="10" name="TextBox 10"/>
          <p:cNvSpPr txBox="1"/>
          <p:nvPr/>
        </p:nvSpPr>
        <p:spPr>
          <a:xfrm>
            <a:off x="5728519" y="5938707"/>
            <a:ext cx="11374956" cy="2205732"/>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 y="-11588"/>
            <a:ext cx="7696200" cy="514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18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6166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3405"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ct val="150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6" y="-16534"/>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SALES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05079"/>
          </a:xfrm>
          <a:prstGeom prst="rect">
            <a:avLst/>
          </a:prstGeom>
        </p:spPr>
        <p:txBody>
          <a:bodyPr wrap="square" lIns="0" tIns="0" rIns="0" bIns="0" rtlCol="0" anchor="t">
            <a:spAutoFit/>
          </a:bodyPr>
          <a:lstStyle/>
          <a:p>
            <a:pPr algn="r">
              <a:lnSpc>
                <a:spcPts val="9000"/>
              </a:lnSpc>
            </a:pPr>
            <a:r>
              <a:rPr lang="en-US" sz="4600" spc="375" dirty="0">
                <a:solidFill>
                  <a:srgbClr val="000000"/>
                </a:solidFill>
                <a:latin typeface="League Spartan Bold"/>
              </a:rPr>
              <a:t>HOUSES WITH AIR CONDITIONING </a:t>
            </a:r>
            <a:r>
              <a:rPr lang="en-US" sz="4600" strike="sngStrike" spc="375" dirty="0">
                <a:solidFill>
                  <a:srgbClr val="000000"/>
                </a:solidFill>
                <a:latin typeface="League Spartan Bold"/>
              </a:rPr>
              <a:t>ARE BETTER</a:t>
            </a:r>
            <a:r>
              <a:rPr lang="en-US" sz="4600" spc="375" dirty="0">
                <a:solidFill>
                  <a:srgbClr val="000000"/>
                </a:solidFill>
                <a:latin typeface="League Spartan Bold"/>
              </a:rPr>
              <a:t>  HAVE HIGHER SALES VALUES THAN THOSE WITHOUT, </a:t>
            </a:r>
            <a:r>
              <a:rPr lang="en-US" sz="4600" i="1" spc="375" dirty="0">
                <a:solidFill>
                  <a:srgbClr val="000000"/>
                </a:solidFill>
                <a:latin typeface="League Spartan Bold"/>
              </a:rPr>
              <a:t>ON AVERAGE</a:t>
            </a:r>
            <a:endParaRPr lang="en-US" sz="46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978012"/>
          </a:xfrm>
          <a:prstGeom prst="rect">
            <a:avLst/>
          </a:prstGeom>
        </p:spPr>
        <p:txBody>
          <a:bodyPr wrap="square" lIns="0" tIns="0" rIns="0" bIns="0" rtlCol="0" anchor="t">
            <a:spAutoFit/>
          </a:bodyPr>
          <a:lstStyle/>
          <a:p>
            <a:pPr algn="r">
              <a:lnSpc>
                <a:spcPct val="150000"/>
              </a:lnSpc>
            </a:pPr>
            <a:r>
              <a:rPr lang="en-US" sz="4400" spc="375" dirty="0">
                <a:solidFill>
                  <a:srgbClr val="000000"/>
                </a:solidFill>
                <a:latin typeface="League Spartan Bold"/>
              </a:rPr>
              <a:t>HOUSES WITH AIR CONDITIONING HAVE HIGHER SALES VALUES THAN THOSE WITHOUT, </a:t>
            </a:r>
            <a:r>
              <a:rPr lang="en-US" sz="4400" i="1" spc="375" dirty="0">
                <a:solidFill>
                  <a:srgbClr val="000000"/>
                </a:solidFill>
                <a:latin typeface="League Spartan Bold"/>
              </a:rPr>
              <a:t>ON AVERAGE, GIVEN THE SAMPLES WE HAVE</a:t>
            </a:r>
            <a:endParaRPr lang="en-US" sz="44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11033839" cy="1019510"/>
          </a:xfrm>
          <a:prstGeom prst="rect">
            <a:avLst/>
          </a:prstGeom>
        </p:spPr>
        <p:txBody>
          <a:bodyPr wrap="square" lIns="0" tIns="0" rIns="0" bIns="0" rtlCol="0" anchor="t">
            <a:spAutoFit/>
          </a:bodyPr>
          <a:lstStyle/>
          <a:p>
            <a:pPr>
              <a:lnSpc>
                <a:spcPts val="9000"/>
              </a:lnSpc>
            </a:pPr>
            <a:r>
              <a:rPr lang="en-US" sz="4000" spc="375" dirty="0">
                <a:solidFill>
                  <a:srgbClr val="000000"/>
                </a:solidFill>
                <a:latin typeface="League Spartan Bold"/>
              </a:rPr>
              <a:t>TERMS OF ENGAGEMENT</a:t>
            </a:r>
          </a:p>
        </p:txBody>
      </p:sp>
      <p:sp>
        <p:nvSpPr>
          <p:cNvPr id="9" name="TextBox 9"/>
          <p:cNvSpPr txBox="1"/>
          <p:nvPr/>
        </p:nvSpPr>
        <p:spPr>
          <a:xfrm rot="-5400000">
            <a:off x="-1278255" y="6391149"/>
            <a:ext cx="5334001" cy="400302"/>
          </a:xfrm>
          <a:prstGeom prst="rect">
            <a:avLst/>
          </a:prstGeom>
        </p:spPr>
        <p:txBody>
          <a:bodyPr wrap="square" lIns="0" tIns="0" rIns="0" bIns="0" rtlCol="0" anchor="t">
            <a:spAutoFit/>
          </a:bodyPr>
          <a:lstStyle/>
          <a:p>
            <a:pPr>
              <a:lnSpc>
                <a:spcPts val="3359"/>
              </a:lnSpc>
            </a:pPr>
            <a:r>
              <a:rPr lang="en-US" sz="2400" spc="192" dirty="0">
                <a:solidFill>
                  <a:srgbClr val="000000"/>
                </a:solidFill>
                <a:latin typeface="Gidole"/>
              </a:rPr>
              <a:t>Analytics in Modern Excel</a:t>
            </a:r>
          </a:p>
        </p:txBody>
      </p:sp>
      <p:sp>
        <p:nvSpPr>
          <p:cNvPr id="10" name="TextBox 10"/>
          <p:cNvSpPr txBox="1"/>
          <p:nvPr/>
        </p:nvSpPr>
        <p:spPr>
          <a:xfrm>
            <a:off x="2819400" y="2400300"/>
            <a:ext cx="9243139" cy="3371436"/>
          </a:xfrm>
          <a:prstGeom prst="rect">
            <a:avLst/>
          </a:prstGeom>
        </p:spPr>
        <p:txBody>
          <a:bodyPr wrap="square" lIns="0" tIns="0" rIns="0" bIns="0" rtlCol="0" anchor="t">
            <a:spAutoFit/>
          </a:bodyPr>
          <a:lstStyle/>
          <a:p>
            <a:pPr marL="457200" indent="-457200">
              <a:lnSpc>
                <a:spcPts val="3750"/>
              </a:lnSpc>
              <a:buFont typeface="Arial" panose="020B0604020202020204" pitchFamily="34" charset="0"/>
              <a:buChar char="•"/>
            </a:pPr>
            <a:r>
              <a:rPr lang="en-US" sz="3000" spc="30" dirty="0">
                <a:solidFill>
                  <a:srgbClr val="000000"/>
                </a:solidFill>
                <a:latin typeface="Gidole"/>
              </a:rPr>
              <a:t>Feel free to share the download link with latecomers </a:t>
            </a:r>
            <a:r>
              <a:rPr lang="en-US" sz="3000" spc="30" dirty="0">
                <a:solidFill>
                  <a:srgbClr val="000000"/>
                </a:solidFill>
                <a:latin typeface="Gidole"/>
                <a:sym typeface="Wingdings" panose="05000000000000000000" pitchFamily="2" charset="2"/>
              </a:rPr>
              <a:t> </a:t>
            </a:r>
            <a:br>
              <a:rPr lang="en-US" sz="3000" spc="30" dirty="0">
                <a:solidFill>
                  <a:srgbClr val="000000"/>
                </a:solidFill>
                <a:latin typeface="Gidole"/>
              </a:rPr>
            </a:br>
            <a:endParaRPr lang="en-US" sz="3000" spc="30" dirty="0">
              <a:solidFill>
                <a:srgbClr val="000000"/>
              </a:solidFill>
              <a:latin typeface="Gidole"/>
            </a:endParaRPr>
          </a:p>
          <a:p>
            <a:pPr marL="457200" indent="-457200">
              <a:lnSpc>
                <a:spcPts val="3750"/>
              </a:lnSpc>
              <a:buFont typeface="Arial" panose="020B0604020202020204" pitchFamily="34" charset="0"/>
              <a:buChar char="•"/>
            </a:pPr>
            <a:r>
              <a:rPr lang="en-US" sz="3000" spc="30" dirty="0">
                <a:solidFill>
                  <a:srgbClr val="000000"/>
                </a:solidFill>
                <a:latin typeface="Gidole"/>
              </a:rPr>
              <a:t>Participation is welcome via the chat (or please ask to be unmuted!)</a:t>
            </a:r>
          </a:p>
          <a:p>
            <a:pPr marL="457200" indent="-457200">
              <a:lnSpc>
                <a:spcPts val="3750"/>
              </a:lnSpc>
              <a:buFont typeface="Arial" panose="020B0604020202020204" pitchFamily="34" charset="0"/>
              <a:buChar char="•"/>
            </a:pPr>
            <a:endParaRPr lang="en-US" sz="3000" spc="30" dirty="0">
              <a:solidFill>
                <a:srgbClr val="000000"/>
              </a:solidFill>
              <a:latin typeface="Gidole"/>
            </a:endParaRPr>
          </a:p>
          <a:p>
            <a:pPr marL="457200" indent="-457200">
              <a:lnSpc>
                <a:spcPts val="3750"/>
              </a:lnSpc>
              <a:buFont typeface="Arial" panose="020B0604020202020204" pitchFamily="34" charset="0"/>
              <a:buChar char="•"/>
            </a:pPr>
            <a:r>
              <a:rPr lang="en-US" sz="3000" spc="30" dirty="0">
                <a:solidFill>
                  <a:srgbClr val="000000"/>
                </a:solidFill>
                <a:latin typeface="Gidole"/>
              </a:rPr>
              <a:t>Demos work best with 365 on Windows, I cannot guarantee other systems</a:t>
            </a:r>
          </a:p>
        </p:txBody>
      </p:sp>
    </p:spTree>
    <p:extLst>
      <p:ext uri="{BB962C8B-B14F-4D97-AF65-F5344CB8AC3E}">
        <p14:creationId xmlns:p14="http://schemas.microsoft.com/office/powerpoint/2010/main" val="30852258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air conditioning (</a:t>
            </a:r>
            <a:r>
              <a:rPr lang="en-US" sz="3600" dirty="0" err="1">
                <a:solidFill>
                  <a:srgbClr val="000000"/>
                </a:solidFill>
                <a:latin typeface="Roboto Mono" pitchFamily="2" charset="0"/>
                <a:ea typeface="Roboto Mono" pitchFamily="2" charset="0"/>
              </a:rPr>
              <a:t>airco</a:t>
            </a:r>
            <a:r>
              <a:rPr lang="en-US" sz="3600" dirty="0">
                <a:solidFill>
                  <a:srgbClr val="000000"/>
                </a:solidFill>
                <a:latin typeface="Gidole" panose="02000503000000000000" charset="0"/>
              </a:rPr>
              <a:t>)?</a:t>
            </a:r>
          </a:p>
          <a:p>
            <a:pPr marL="1261110" lvl="2" indent="-457200">
              <a:buFont typeface="Arial" panose="020B0604020202020204" pitchFamily="34" charset="0"/>
              <a:buChar char="•"/>
            </a:pPr>
            <a:r>
              <a:rPr lang="en-US" sz="36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 full, finished basement (</a:t>
            </a:r>
            <a:r>
              <a:rPr lang="en-US" sz="3600" dirty="0" err="1">
                <a:solidFill>
                  <a:srgbClr val="000000"/>
                </a:solidFill>
                <a:latin typeface="Roboto Mono" pitchFamily="2" charset="0"/>
                <a:ea typeface="Roboto Mono" pitchFamily="2" charset="0"/>
              </a:rPr>
              <a:t>fullbase</a:t>
            </a:r>
            <a:r>
              <a:rPr lang="en-US" sz="3600" dirty="0">
                <a:solidFill>
                  <a:srgbClr val="000000"/>
                </a:solidFill>
                <a:latin typeface="Gidole" panose="02000503000000000000" charset="0"/>
              </a:rPr>
              <a:t>)? </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5016758"/>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a:t>
            </a:r>
          </a:p>
          <a:p>
            <a:pPr marL="571500" indent="-571500">
              <a:buFont typeface="Arial" panose="020B0604020202020204" pitchFamily="34" charset="0"/>
              <a:buChar char="•"/>
            </a:pPr>
            <a:endParaRPr lang="en-US" sz="4000" dirty="0">
              <a:latin typeface="Gidole" panose="020B0604020202020204" charset="0"/>
            </a:endParaRPr>
          </a:p>
          <a:p>
            <a:r>
              <a:rPr lang="en-US" sz="4000" i="1" dirty="0">
                <a:latin typeface="Gidole" panose="020B0604020202020204" charset="0"/>
              </a:rPr>
              <a:t>Two-tail t-test</a:t>
            </a:r>
            <a:r>
              <a:rPr lang="en-US" sz="4000" dirty="0">
                <a:latin typeface="Gidole" panose="020B0604020202020204" charset="0"/>
              </a:rPr>
              <a:t>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 full, finished basement? </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Save your results for later! </a:t>
            </a:r>
          </a:p>
        </p:txBody>
      </p:sp>
    </p:spTree>
    <p:extLst>
      <p:ext uri="{BB962C8B-B14F-4D97-AF65-F5344CB8AC3E}">
        <p14:creationId xmlns:p14="http://schemas.microsoft.com/office/powerpoint/2010/main" val="20557342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9535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 -- SUMMARY </a:t>
            </a:r>
          </a:p>
        </p:txBody>
      </p:sp>
      <p:sp>
        <p:nvSpPr>
          <p:cNvPr id="10" name="TextBox 10"/>
          <p:cNvSpPr txBox="1"/>
          <p:nvPr/>
        </p:nvSpPr>
        <p:spPr>
          <a:xfrm>
            <a:off x="1208994" y="1720934"/>
            <a:ext cx="11668805" cy="1107996"/>
          </a:xfrm>
          <a:prstGeom prst="rect">
            <a:avLst/>
          </a:prstGeom>
        </p:spPr>
        <p:txBody>
          <a:bodyPr wrap="square" lIns="0" tIns="0" rIns="0" bIns="0" rtlCol="0" anchor="t">
            <a:spAutoFit/>
          </a:bodyPr>
          <a:lstStyle/>
          <a:p>
            <a:pPr marL="1089660" lvl="1" indent="-742950">
              <a:buAutoNum type="arabicPeriod"/>
            </a:pPr>
            <a:r>
              <a:rPr lang="en-US" sz="3600" dirty="0">
                <a:solidFill>
                  <a:srgbClr val="000000"/>
                </a:solidFill>
                <a:latin typeface="Gidole" panose="020B0604020202020204" charset="0"/>
                <a:ea typeface="Roboto Mono" pitchFamily="2" charset="0"/>
              </a:rPr>
              <a:t>Two-tailed independent samples t-test</a:t>
            </a:r>
          </a:p>
          <a:p>
            <a:pPr marL="1089660" lvl="1" indent="-742950">
              <a:buAutoNum type="arabicPeriod"/>
            </a:pPr>
            <a:r>
              <a:rPr lang="en-US" sz="3600" dirty="0">
                <a:solidFill>
                  <a:srgbClr val="000000"/>
                </a:solidFill>
                <a:latin typeface="Gidole" panose="020B0604020202020204" charset="0"/>
                <a:ea typeface="Roboto Mono" pitchFamily="2" charset="0"/>
              </a:rPr>
              <a:t>95% confidence = critical value of 1.96 = p-value of .05</a:t>
            </a:r>
          </a:p>
        </p:txBody>
      </p:sp>
      <p:pic>
        <p:nvPicPr>
          <p:cNvPr id="5" name="Picture 4">
            <a:extLst>
              <a:ext uri="{FF2B5EF4-FFF2-40B4-BE49-F238E27FC236}">
                <a16:creationId xmlns:a16="http://schemas.microsoft.com/office/drawing/2014/main" id="{2B05D233-9B41-464E-943C-D394F79F8E5E}"/>
              </a:ext>
            </a:extLst>
          </p:cNvPr>
          <p:cNvPicPr>
            <a:picLocks noChangeAspect="1"/>
          </p:cNvPicPr>
          <p:nvPr/>
        </p:nvPicPr>
        <p:blipFill>
          <a:blip r:embed="rId4"/>
          <a:stretch>
            <a:fillRect/>
          </a:stretch>
        </p:blipFill>
        <p:spPr>
          <a:xfrm>
            <a:off x="7467600" y="3542046"/>
            <a:ext cx="9453790" cy="6767814"/>
          </a:xfrm>
          <a:prstGeom prst="rect">
            <a:avLst/>
          </a:prstGeom>
        </p:spPr>
      </p:pic>
      <p:sp>
        <p:nvSpPr>
          <p:cNvPr id="4" name="TextBox 3">
            <a:extLst>
              <a:ext uri="{FF2B5EF4-FFF2-40B4-BE49-F238E27FC236}">
                <a16:creationId xmlns:a16="http://schemas.microsoft.com/office/drawing/2014/main" id="{620A3F1D-98D5-43ED-B619-26680F1396A6}"/>
              </a:ext>
            </a:extLst>
          </p:cNvPr>
          <p:cNvSpPr txBox="1"/>
          <p:nvPr/>
        </p:nvSpPr>
        <p:spPr>
          <a:xfrm>
            <a:off x="84201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
        <p:nvSpPr>
          <p:cNvPr id="11" name="TextBox 10">
            <a:extLst>
              <a:ext uri="{FF2B5EF4-FFF2-40B4-BE49-F238E27FC236}">
                <a16:creationId xmlns:a16="http://schemas.microsoft.com/office/drawing/2014/main" id="{D2045E90-8823-4DEC-96B0-4F08C58296D4}"/>
              </a:ext>
            </a:extLst>
          </p:cNvPr>
          <p:cNvSpPr txBox="1"/>
          <p:nvPr/>
        </p:nvSpPr>
        <p:spPr>
          <a:xfrm>
            <a:off x="150114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Tree>
    <p:extLst>
      <p:ext uri="{BB962C8B-B14F-4D97-AF65-F5344CB8AC3E}">
        <p14:creationId xmlns:p14="http://schemas.microsoft.com/office/powerpoint/2010/main" val="29332090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11033839" cy="1019510"/>
          </a:xfrm>
          <a:prstGeom prst="rect">
            <a:avLst/>
          </a:prstGeom>
        </p:spPr>
        <p:txBody>
          <a:bodyPr wrap="square" lIns="0" tIns="0" rIns="0" bIns="0" rtlCol="0" anchor="t">
            <a:spAutoFit/>
          </a:bodyPr>
          <a:lstStyle/>
          <a:p>
            <a:pPr>
              <a:lnSpc>
                <a:spcPts val="9000"/>
              </a:lnSpc>
            </a:pPr>
            <a:r>
              <a:rPr lang="en-US" sz="4000" spc="375" dirty="0">
                <a:solidFill>
                  <a:srgbClr val="000000"/>
                </a:solidFill>
                <a:latin typeface="League Spartan Bold"/>
              </a:rPr>
              <a:t>FOR BEST RESULTS, DOWNLOAD:</a:t>
            </a:r>
          </a:p>
        </p:txBody>
      </p:sp>
      <p:sp>
        <p:nvSpPr>
          <p:cNvPr id="9" name="TextBox 9"/>
          <p:cNvSpPr txBox="1"/>
          <p:nvPr/>
        </p:nvSpPr>
        <p:spPr>
          <a:xfrm rot="-5400000">
            <a:off x="-1278255" y="6391149"/>
            <a:ext cx="5334001" cy="400302"/>
          </a:xfrm>
          <a:prstGeom prst="rect">
            <a:avLst/>
          </a:prstGeom>
        </p:spPr>
        <p:txBody>
          <a:bodyPr wrap="square" lIns="0" tIns="0" rIns="0" bIns="0" rtlCol="0" anchor="t">
            <a:spAutoFit/>
          </a:bodyPr>
          <a:lstStyle/>
          <a:p>
            <a:pPr>
              <a:lnSpc>
                <a:spcPts val="3359"/>
              </a:lnSpc>
            </a:pPr>
            <a:r>
              <a:rPr lang="en-US" sz="2400" spc="192" dirty="0">
                <a:solidFill>
                  <a:srgbClr val="000000"/>
                </a:solidFill>
                <a:latin typeface="Gidole"/>
              </a:rPr>
              <a:t>Analytics in Modern Excel</a:t>
            </a:r>
          </a:p>
        </p:txBody>
      </p:sp>
      <p:sp>
        <p:nvSpPr>
          <p:cNvPr id="10" name="TextBox 10"/>
          <p:cNvSpPr txBox="1"/>
          <p:nvPr/>
        </p:nvSpPr>
        <p:spPr>
          <a:xfrm>
            <a:off x="2819400" y="2400300"/>
            <a:ext cx="9243139" cy="1422184"/>
          </a:xfrm>
          <a:prstGeom prst="rect">
            <a:avLst/>
          </a:prstGeom>
        </p:spPr>
        <p:txBody>
          <a:bodyPr wrap="square" lIns="0" tIns="0" rIns="0" bIns="0" rtlCol="0" anchor="t">
            <a:spAutoFit/>
          </a:bodyPr>
          <a:lstStyle/>
          <a:p>
            <a:pPr marL="457200" indent="-457200">
              <a:lnSpc>
                <a:spcPts val="3750"/>
              </a:lnSpc>
              <a:buFont typeface="Arial" panose="020B0604020202020204" pitchFamily="34" charset="0"/>
              <a:buChar char="•"/>
            </a:pPr>
            <a:r>
              <a:rPr lang="en-US" sz="3000" spc="30" dirty="0">
                <a:solidFill>
                  <a:srgbClr val="000000"/>
                </a:solidFill>
                <a:latin typeface="Gidole"/>
              </a:rPr>
              <a:t>Excel 365 for Windows desktop</a:t>
            </a:r>
          </a:p>
          <a:p>
            <a:pPr marL="457200" indent="-457200">
              <a:lnSpc>
                <a:spcPts val="3750"/>
              </a:lnSpc>
              <a:buFont typeface="Arial" panose="020B0604020202020204" pitchFamily="34" charset="0"/>
              <a:buChar char="•"/>
            </a:pPr>
            <a:r>
              <a:rPr lang="en-US" sz="3000" spc="30" dirty="0">
                <a:solidFill>
                  <a:srgbClr val="000000"/>
                </a:solidFill>
                <a:latin typeface="Gidole"/>
              </a:rPr>
              <a:t>Anaconda Individual Edition: </a:t>
            </a:r>
            <a:r>
              <a:rPr lang="en-US" sz="3000" spc="30" dirty="0">
                <a:solidFill>
                  <a:srgbClr val="000000"/>
                </a:solidFill>
                <a:latin typeface="Gidole"/>
                <a:hlinkClick r:id="rId4"/>
              </a:rPr>
              <a:t>https://www.anaconda.com/</a:t>
            </a:r>
            <a:r>
              <a:rPr lang="en-US" sz="3000" spc="30" dirty="0">
                <a:solidFill>
                  <a:srgbClr val="000000"/>
                </a:solidFill>
                <a:latin typeface="Gidole"/>
              </a:rPr>
              <a:t>  </a:t>
            </a:r>
          </a:p>
          <a:p>
            <a:pPr marL="457200" indent="-457200">
              <a:lnSpc>
                <a:spcPts val="3750"/>
              </a:lnSpc>
              <a:buFont typeface="Arial" panose="020B0604020202020204" pitchFamily="34" charset="0"/>
              <a:buChar char="•"/>
            </a:pPr>
            <a:r>
              <a:rPr lang="en-US" sz="3000" spc="30" dirty="0">
                <a:solidFill>
                  <a:srgbClr val="000000"/>
                </a:solidFill>
                <a:latin typeface="Gidole"/>
              </a:rPr>
              <a:t>Microsoft VS Code: </a:t>
            </a:r>
            <a:r>
              <a:rPr lang="en-US" sz="3000" spc="30" dirty="0">
                <a:solidFill>
                  <a:srgbClr val="000000"/>
                </a:solidFill>
                <a:latin typeface="Gidole"/>
                <a:hlinkClick r:id="rId5"/>
              </a:rPr>
              <a:t>https://code.visualstudio.</a:t>
            </a:r>
            <a:r>
              <a:rPr lang="en-US" sz="3000" spc="30">
                <a:solidFill>
                  <a:srgbClr val="000000"/>
                </a:solidFill>
                <a:latin typeface="Gidole"/>
                <a:hlinkClick r:id="rId5"/>
              </a:rPr>
              <a:t>com/</a:t>
            </a:r>
            <a:r>
              <a:rPr lang="en-US" sz="3000" spc="30">
                <a:solidFill>
                  <a:srgbClr val="000000"/>
                </a:solidFill>
                <a:latin typeface="Gidole"/>
              </a:rPr>
              <a:t>  </a:t>
            </a:r>
            <a:endParaRPr lang="en-US" sz="3000" spc="30" dirty="0">
              <a:solidFill>
                <a:srgbClr val="000000"/>
              </a:solidFill>
              <a:latin typeface="Gidole"/>
            </a:endParaRPr>
          </a:p>
        </p:txBody>
      </p:sp>
    </p:spTree>
    <p:extLst>
      <p:ext uri="{BB962C8B-B14F-4D97-AF65-F5344CB8AC3E}">
        <p14:creationId xmlns:p14="http://schemas.microsoft.com/office/powerpoint/2010/main" val="21743719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pic>
        <p:nvPicPr>
          <p:cNvPr id="14" name="Picture 13">
            <a:extLst>
              <a:ext uri="{FF2B5EF4-FFF2-40B4-BE49-F238E27FC236}">
                <a16:creationId xmlns:a16="http://schemas.microsoft.com/office/drawing/2014/main" id="{6B2D5CBB-C265-40FA-920A-A10EFFE21F6D}"/>
              </a:ext>
            </a:extLst>
          </p:cNvPr>
          <p:cNvPicPr>
            <a:picLocks noChangeAspect="1"/>
          </p:cNvPicPr>
          <p:nvPr/>
        </p:nvPicPr>
        <p:blipFill>
          <a:blip r:embed="rId6"/>
          <a:stretch>
            <a:fillRect/>
          </a:stretch>
        </p:blipFill>
        <p:spPr>
          <a:xfrm>
            <a:off x="10294726" y="5274899"/>
            <a:ext cx="7762145" cy="4397438"/>
          </a:xfrm>
          <a:prstGeom prst="rect">
            <a:avLst/>
          </a:prstGeom>
        </p:spPr>
      </p:pic>
      <p:sp>
        <p:nvSpPr>
          <p:cNvPr id="2" name="TextBox 1">
            <a:extLst>
              <a:ext uri="{FF2B5EF4-FFF2-40B4-BE49-F238E27FC236}">
                <a16:creationId xmlns:a16="http://schemas.microsoft.com/office/drawing/2014/main" id="{255E179D-0A78-414A-9BEB-EA566A23CBD5}"/>
              </a:ext>
            </a:extLst>
          </p:cNvPr>
          <p:cNvSpPr txBox="1"/>
          <p:nvPr/>
        </p:nvSpPr>
        <p:spPr>
          <a:xfrm>
            <a:off x="277380" y="6210300"/>
            <a:ext cx="8866620" cy="1754326"/>
          </a:xfrm>
          <a:prstGeom prst="rect">
            <a:avLst/>
          </a:prstGeom>
          <a:noFill/>
        </p:spPr>
        <p:txBody>
          <a:bodyPr wrap="square" rtlCol="0">
            <a:spAutoFit/>
          </a:bodyPr>
          <a:lstStyle/>
          <a:p>
            <a:r>
              <a:rPr lang="en-US" sz="3600" dirty="0">
                <a:latin typeface="Gidole" panose="02000503000000000000" pitchFamily="50" charset="0"/>
              </a:rPr>
              <a:t>If this were true in the population, you’d have found this in &lt; .005%  of samples due to random error. </a:t>
            </a:r>
          </a:p>
        </p:txBody>
      </p:sp>
      <p:cxnSp>
        <p:nvCxnSpPr>
          <p:cNvPr id="4" name="Straight Arrow Connector 3">
            <a:extLst>
              <a:ext uri="{FF2B5EF4-FFF2-40B4-BE49-F238E27FC236}">
                <a16:creationId xmlns:a16="http://schemas.microsoft.com/office/drawing/2014/main" id="{4EFEE7B1-525C-4226-B3D3-6994B2B2F053}"/>
              </a:ext>
            </a:extLst>
          </p:cNvPr>
          <p:cNvCxnSpPr>
            <a:cxnSpLocks/>
          </p:cNvCxnSpPr>
          <p:nvPr/>
        </p:nvCxnSpPr>
        <p:spPr>
          <a:xfrm flipV="1">
            <a:off x="1295400" y="5143500"/>
            <a:ext cx="1752600" cy="106680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020CFE-E193-4D83-AD51-828AB16771ED}"/>
              </a:ext>
            </a:extLst>
          </p:cNvPr>
          <p:cNvCxnSpPr>
            <a:cxnSpLocks/>
          </p:cNvCxnSpPr>
          <p:nvPr/>
        </p:nvCxnSpPr>
        <p:spPr>
          <a:xfrm>
            <a:off x="9098268" y="7087463"/>
            <a:ext cx="1089778" cy="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086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4"/>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 </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extLst>
    <p:ext uri="{6950BFC3-D8DA-4A85-94F7-54DA5524770B}">
      <p188:commentRel xmlns:p188="http://schemas.microsoft.com/office/powerpoint/2018/8/main" r:id="rId3"/>
    </p:ext>
  </p:extLst>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11608095" cy="3427861"/>
          </a:xfrm>
          <a:prstGeom prst="rect">
            <a:avLst/>
          </a:prstGeom>
        </p:spPr>
        <p:txBody>
          <a:bodyPr wrap="square" lIns="0" tIns="0" rIns="0" bIns="0" rtlCol="0" anchor="t">
            <a:spAutoFit/>
          </a:bodyPr>
          <a:lstStyle/>
          <a:p>
            <a:pPr>
              <a:lnSpc>
                <a:spcPts val="9000"/>
              </a:lnSpc>
            </a:pPr>
            <a:r>
              <a:rPr lang="en-US" sz="6600" spc="375" dirty="0">
                <a:solidFill>
                  <a:srgbClr val="000000"/>
                </a:solidFill>
                <a:latin typeface="League Spartan Bold"/>
              </a:rPr>
              <a:t>PRESENTING STATISTICAL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154984"/>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It’s your world, the data is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3139321"/>
          </a:xfrm>
          <a:prstGeom prst="rect">
            <a:avLst/>
          </a:prstGeom>
          <a:noFill/>
        </p:spPr>
        <p:txBody>
          <a:bodyPr wrap="square" rtlCol="0">
            <a:spAutoFit/>
          </a:bodyPr>
          <a:lstStyle/>
          <a:p>
            <a:r>
              <a:rPr lang="en-US" sz="9900" b="1" dirty="0">
                <a:solidFill>
                  <a:schemeClr val="bg1"/>
                </a:solidFill>
                <a:latin typeface="Pragmatica" pitchFamily="2" charset="0"/>
              </a:rPr>
              <a:t>The future of analytics &amp; Excel</a:t>
            </a:r>
          </a:p>
        </p:txBody>
      </p:sp>
    </p:spTree>
    <p:extLst>
      <p:ext uri="{BB962C8B-B14F-4D97-AF65-F5344CB8AC3E}">
        <p14:creationId xmlns:p14="http://schemas.microsoft.com/office/powerpoint/2010/main" val="10940878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5964220" cy="1323439"/>
          </a:xfrm>
          <a:prstGeom prst="rect">
            <a:avLst/>
          </a:prstGeom>
          <a:noFill/>
        </p:spPr>
        <p:txBody>
          <a:bodyPr wrap="square" rtlCol="0">
            <a:spAutoFit/>
          </a:bodyPr>
          <a:lstStyle/>
          <a:p>
            <a:r>
              <a:rPr lang="en-US" sz="8000" dirty="0">
                <a:latin typeface="Aliens &amp; cows" panose="00000500000000000000" pitchFamily="2" charset="0"/>
              </a:rPr>
              <a:t>Artificial intelligence comes to Excel</a:t>
            </a:r>
          </a:p>
        </p:txBody>
      </p:sp>
      <p:pic>
        <p:nvPicPr>
          <p:cNvPr id="2" name="Online Media 1" title="What is Artificial Intelligence? | Quick Learner">
            <a:hlinkClick r:id="" action="ppaction://media"/>
            <a:extLst>
              <a:ext uri="{FF2B5EF4-FFF2-40B4-BE49-F238E27FC236}">
                <a16:creationId xmlns:a16="http://schemas.microsoft.com/office/drawing/2014/main" id="{D943BECE-9CA0-00FC-E667-034C8F1B4538}"/>
              </a:ext>
            </a:extLst>
          </p:cNvPr>
          <p:cNvPicPr>
            <a:picLocks noRot="1" noChangeAspect="1"/>
          </p:cNvPicPr>
          <p:nvPr>
            <a:videoFile r:link="rId1"/>
          </p:nvPr>
        </p:nvPicPr>
        <p:blipFill>
          <a:blip r:embed="rId5"/>
          <a:stretch>
            <a:fillRect/>
          </a:stretch>
        </p:blipFill>
        <p:spPr>
          <a:xfrm>
            <a:off x="3040847" y="1869282"/>
            <a:ext cx="11864103" cy="6703218"/>
          </a:xfrm>
          <a:prstGeom prst="rect">
            <a:avLst/>
          </a:prstGeom>
        </p:spPr>
      </p:pic>
    </p:spTree>
    <p:extLst>
      <p:ext uri="{BB962C8B-B14F-4D97-AF65-F5344CB8AC3E}">
        <p14:creationId xmlns:p14="http://schemas.microsoft.com/office/powerpoint/2010/main" val="62921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5964220" cy="1323439"/>
          </a:xfrm>
          <a:prstGeom prst="rect">
            <a:avLst/>
          </a:prstGeom>
          <a:noFill/>
        </p:spPr>
        <p:txBody>
          <a:bodyPr wrap="square" rtlCol="0">
            <a:spAutoFit/>
          </a:bodyPr>
          <a:lstStyle/>
          <a:p>
            <a:r>
              <a:rPr lang="en-US" sz="8000" dirty="0">
                <a:latin typeface="Aliens &amp; cows" panose="00000500000000000000" pitchFamily="2" charset="0"/>
              </a:rPr>
              <a:t>Artificial intelligence comes to Excel</a:t>
            </a:r>
          </a:p>
        </p:txBody>
      </p:sp>
      <p:sp>
        <p:nvSpPr>
          <p:cNvPr id="13" name="TextBox 12">
            <a:extLst>
              <a:ext uri="{FF2B5EF4-FFF2-40B4-BE49-F238E27FC236}">
                <a16:creationId xmlns:a16="http://schemas.microsoft.com/office/drawing/2014/main" id="{1C8C02A2-31BF-4D8B-ADC8-84650913CE38}"/>
              </a:ext>
            </a:extLst>
          </p:cNvPr>
          <p:cNvSpPr txBox="1"/>
          <p:nvPr/>
        </p:nvSpPr>
        <p:spPr>
          <a:xfrm>
            <a:off x="1066800" y="2247900"/>
            <a:ext cx="7543800" cy="2677656"/>
          </a:xfrm>
          <a:prstGeom prst="rect">
            <a:avLst/>
          </a:prstGeom>
          <a:noFill/>
        </p:spPr>
        <p:txBody>
          <a:bodyPr wrap="square" rtlCol="0">
            <a:spAutoFit/>
          </a:bodyPr>
          <a:lstStyle/>
          <a:p>
            <a:pPr marL="571500" indent="-571500">
              <a:buFont typeface="Arial" panose="020B0604020202020204" pitchFamily="34" charset="0"/>
              <a:buChar char="•"/>
            </a:pPr>
            <a:r>
              <a:rPr lang="en-US" sz="4200">
                <a:solidFill>
                  <a:srgbClr val="707070"/>
                </a:solidFill>
                <a:latin typeface="Pragmatica" panose="020B0403040502020204" pitchFamily="34" charset="0"/>
              </a:rPr>
              <a:t>Ideas</a:t>
            </a:r>
          </a:p>
          <a:p>
            <a:pPr marL="571500" indent="-571500">
              <a:buFont typeface="Arial" panose="020B0604020202020204" pitchFamily="34" charset="0"/>
              <a:buChar char="•"/>
            </a:pPr>
            <a:r>
              <a:rPr lang="en-US" sz="4200">
                <a:solidFill>
                  <a:srgbClr val="707070"/>
                </a:solidFill>
                <a:latin typeface="Pragmatica" panose="020B0403040502020204" pitchFamily="34" charset="0"/>
              </a:rPr>
              <a:t>New data types</a:t>
            </a:r>
          </a:p>
          <a:p>
            <a:pPr marL="571500" indent="-571500">
              <a:buFont typeface="Arial" panose="020B0604020202020204" pitchFamily="34" charset="0"/>
              <a:buChar char="•"/>
            </a:pPr>
            <a:r>
              <a:rPr lang="en-US" sz="4200">
                <a:solidFill>
                  <a:srgbClr val="707070"/>
                </a:solidFill>
                <a:latin typeface="Pragmatica" panose="020B0403040502020204" pitchFamily="34" charset="0"/>
              </a:rPr>
              <a:t>Insert Data from Picture</a:t>
            </a:r>
          </a:p>
          <a:p>
            <a:pPr marL="571500" indent="-571500">
              <a:buFont typeface="Arial" panose="020B0604020202020204" pitchFamily="34" charset="0"/>
              <a:buChar char="•"/>
            </a:pPr>
            <a:r>
              <a:rPr lang="en-US" sz="4200">
                <a:solidFill>
                  <a:srgbClr val="707070"/>
                </a:solidFill>
                <a:latin typeface="Pragmatica" panose="020B0403040502020204" pitchFamily="34" charset="0"/>
              </a:rPr>
              <a:t>Dynamic arrays</a:t>
            </a:r>
            <a:endParaRPr lang="en-US" sz="4200" dirty="0">
              <a:solidFill>
                <a:srgbClr val="707070"/>
              </a:solidFill>
              <a:latin typeface="Pragmatica" panose="020B0403040502020204" pitchFamily="34" charset="0"/>
            </a:endParaRPr>
          </a:p>
        </p:txBody>
      </p:sp>
      <p:sp>
        <p:nvSpPr>
          <p:cNvPr id="3" name="TextBox 2">
            <a:extLst>
              <a:ext uri="{FF2B5EF4-FFF2-40B4-BE49-F238E27FC236}">
                <a16:creationId xmlns:a16="http://schemas.microsoft.com/office/drawing/2014/main" id="{51EF2ECB-F673-FF61-5BEE-B4696C27BA19}"/>
              </a:ext>
            </a:extLst>
          </p:cNvPr>
          <p:cNvSpPr txBox="1"/>
          <p:nvPr/>
        </p:nvSpPr>
        <p:spPr>
          <a:xfrm>
            <a:off x="304800" y="9563100"/>
            <a:ext cx="13106400" cy="369332"/>
          </a:xfrm>
          <a:prstGeom prst="rect">
            <a:avLst/>
          </a:prstGeom>
          <a:noFill/>
        </p:spPr>
        <p:txBody>
          <a:bodyPr wrap="square">
            <a:spAutoFit/>
          </a:bodyPr>
          <a:lstStyle/>
          <a:p>
            <a:r>
              <a:rPr lang="en-US" dirty="0"/>
              <a:t>https://www.microsoft.com/en-us/microsoft-365/blog/2018/09/24/bringing-ai-to-excel-4-new-features-announced-today-at-ignite/</a:t>
            </a:r>
          </a:p>
        </p:txBody>
      </p:sp>
      <p:pic>
        <p:nvPicPr>
          <p:cNvPr id="5" name="Picture 4">
            <a:extLst>
              <a:ext uri="{FF2B5EF4-FFF2-40B4-BE49-F238E27FC236}">
                <a16:creationId xmlns:a16="http://schemas.microsoft.com/office/drawing/2014/main" id="{1E32C9DD-E4A5-1DE3-15B2-474D1CD463C8}"/>
              </a:ext>
            </a:extLst>
          </p:cNvPr>
          <p:cNvPicPr>
            <a:picLocks noChangeAspect="1"/>
          </p:cNvPicPr>
          <p:nvPr/>
        </p:nvPicPr>
        <p:blipFill>
          <a:blip r:embed="rId4"/>
          <a:stretch>
            <a:fillRect/>
          </a:stretch>
        </p:blipFill>
        <p:spPr>
          <a:xfrm>
            <a:off x="7696200" y="2057400"/>
            <a:ext cx="9056003" cy="6172200"/>
          </a:xfrm>
          <a:prstGeom prst="rect">
            <a:avLst/>
          </a:prstGeom>
        </p:spPr>
      </p:pic>
    </p:spTree>
    <p:extLst>
      <p:ext uri="{BB962C8B-B14F-4D97-AF65-F5344CB8AC3E}">
        <p14:creationId xmlns:p14="http://schemas.microsoft.com/office/powerpoint/2010/main" val="2748694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2068</TotalTime>
  <Words>7142</Words>
  <Application>Microsoft Office PowerPoint</Application>
  <PresentationFormat>Custom</PresentationFormat>
  <Paragraphs>742</Paragraphs>
  <Slides>109</Slides>
  <Notes>95</Notes>
  <HiddenSlides>0</HiddenSlides>
  <MMClips>1</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109</vt:i4>
      </vt:variant>
    </vt:vector>
  </HeadingPairs>
  <TitlesOfParts>
    <vt:vector size="126" baseType="lpstr">
      <vt:lpstr>Pragmatica</vt:lpstr>
      <vt:lpstr>Roboto</vt:lpstr>
      <vt:lpstr>Gidole</vt:lpstr>
      <vt:lpstr>Plus Jakarta Sans</vt:lpstr>
      <vt:lpstr>Calibri</vt:lpstr>
      <vt:lpstr>Aliens &amp; cows</vt:lpstr>
      <vt:lpstr>League Spartan Italics</vt:lpstr>
      <vt:lpstr>Open Sans Extra Bold</vt:lpstr>
      <vt:lpstr>Roboto Mono</vt:lpstr>
      <vt:lpstr>Normafixed Tryout</vt:lpstr>
      <vt:lpstr>League Spartan</vt:lpstr>
      <vt:lpstr>Gidole Bold</vt:lpstr>
      <vt:lpstr>Impact</vt:lpstr>
      <vt:lpstr>Consolas</vt:lpstr>
      <vt:lpstr>Arial</vt:lpstr>
      <vt:lpstr>League Spartan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207</cp:revision>
  <dcterms:created xsi:type="dcterms:W3CDTF">2006-08-16T00:00:00Z</dcterms:created>
  <dcterms:modified xsi:type="dcterms:W3CDTF">2023-02-06T16:27:27Z</dcterms:modified>
  <dc:identifier>DADurESpNu8</dc:identifier>
</cp:coreProperties>
</file>